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0"/>
  </p:notesMasterIdLst>
  <p:handoutMasterIdLst>
    <p:handoutMasterId r:id="rId21"/>
  </p:handoutMasterIdLst>
  <p:sldIdLst>
    <p:sldId id="256" r:id="rId2"/>
    <p:sldId id="298" r:id="rId3"/>
    <p:sldId id="297" r:id="rId4"/>
    <p:sldId id="265" r:id="rId5"/>
    <p:sldId id="277" r:id="rId6"/>
    <p:sldId id="278" r:id="rId7"/>
    <p:sldId id="321" r:id="rId8"/>
    <p:sldId id="284" r:id="rId9"/>
    <p:sldId id="312" r:id="rId10"/>
    <p:sldId id="314" r:id="rId11"/>
    <p:sldId id="315" r:id="rId12"/>
    <p:sldId id="322" r:id="rId13"/>
    <p:sldId id="316" r:id="rId14"/>
    <p:sldId id="317" r:id="rId15"/>
    <p:sldId id="305" r:id="rId16"/>
    <p:sldId id="306" r:id="rId17"/>
    <p:sldId id="309" r:id="rId18"/>
    <p:sldId id="31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9" autoAdjust="0"/>
  </p:normalViewPr>
  <p:slideViewPr>
    <p:cSldViewPr snapToGrid="0">
      <p:cViewPr>
        <p:scale>
          <a:sx n="66" d="100"/>
          <a:sy n="66" d="100"/>
        </p:scale>
        <p:origin x="-630" y="-738"/>
      </p:cViewPr>
      <p:guideLst>
        <p:guide orient="horz" pos="2160"/>
        <p:guide pos="3840"/>
      </p:guideLst>
    </p:cSldViewPr>
  </p:slideViewPr>
  <p:notesTextViewPr>
    <p:cViewPr>
      <p:scale>
        <a:sx n="1" d="1"/>
        <a:sy n="1" d="1"/>
      </p:scale>
      <p:origin x="0" y="0"/>
    </p:cViewPr>
  </p:notesTextViewPr>
  <p:sorterViewPr>
    <p:cViewPr>
      <p:scale>
        <a:sx n="100" d="100"/>
        <a:sy n="100" d="100"/>
      </p:scale>
      <p:origin x="0" y="-55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Students Who Take College Algebra</c:v>
                </c:pt>
              </c:strCache>
            </c:strRef>
          </c:tx>
          <c:dPt>
            <c:idx val="0"/>
            <c:bubble3D val="0"/>
            <c:spPr>
              <a:solidFill>
                <a:schemeClr val="accent1"/>
              </a:solidFill>
              <a:ln w="12700" cap="flat" cmpd="sng" algn="ctr">
                <a:solidFill>
                  <a:schemeClr val="lt1"/>
                </a:solidFill>
                <a:prstDash val="solid"/>
                <a:round/>
              </a:ln>
              <a:effectLst/>
            </c:spPr>
          </c:dPt>
          <c:dPt>
            <c:idx val="1"/>
            <c:bubble3D val="0"/>
            <c:spPr>
              <a:solidFill>
                <a:schemeClr val="accent3"/>
              </a:solidFill>
              <a:ln w="12700" cap="flat" cmpd="sng" algn="ctr">
                <a:solidFill>
                  <a:schemeClr val="lt1"/>
                </a:solidFill>
                <a:prstDash val="solid"/>
                <a:round/>
              </a:ln>
              <a:effectLst/>
            </c:spPr>
          </c:dPt>
          <c:dPt>
            <c:idx val="2"/>
            <c:bubble3D val="0"/>
            <c:spPr>
              <a:solidFill>
                <a:schemeClr val="accent5"/>
              </a:solidFill>
              <a:ln w="12700" cap="flat" cmpd="sng" algn="ctr">
                <a:solidFill>
                  <a:schemeClr val="lt1"/>
                </a:solidFill>
                <a:prstDash val="solid"/>
                <a:round/>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2700" cap="flat" cmpd="sng" algn="ctr">
                  <a:solidFill>
                    <a:schemeClr val="tx1"/>
                  </a:solidFill>
                  <a:prstDash val="solid"/>
                  <a:round/>
                </a:ln>
                <a:effectLst/>
              </c:spPr>
            </c:leaderLines>
            <c:extLst>
              <c:ext xmlns:c15="http://schemas.microsoft.com/office/drawing/2012/chart" uri="{CE6537A1-D6FC-4f65-9D91-7224C49458BB}">
                <c15:layout/>
              </c:ext>
            </c:extLst>
          </c:dLbls>
          <c:cat>
            <c:strRef>
              <c:f>Sheet1!$A$2:$A$4</c:f>
              <c:strCache>
                <c:ptCount val="3"/>
                <c:pt idx="0">
                  <c:v>Ever Take Calculus 1</c:v>
                </c:pt>
                <c:pt idx="1">
                  <c:v>Take Business Calculus</c:v>
                </c:pt>
                <c:pt idx="2">
                  <c:v>Do Not Take Any Form of Calculus</c:v>
                </c:pt>
              </c:strCache>
            </c:strRef>
          </c:cat>
          <c:val>
            <c:numRef>
              <c:f>Sheet1!$B$2:$B$4</c:f>
              <c:numCache>
                <c:formatCode>General</c:formatCode>
                <c:ptCount val="3"/>
                <c:pt idx="0">
                  <c:v>10</c:v>
                </c:pt>
                <c:pt idx="1">
                  <c:v>30</c:v>
                </c:pt>
                <c:pt idx="2">
                  <c:v>60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cap="flat" cmpd="sng" algn="ctr">
      <a:noFill/>
      <a:prstDash val="solid"/>
    </a:ln>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3C1C63-6D03-4EC4-A3E9-38A997DA5CDE}" type="datetimeFigureOut">
              <a:rPr lang="en-US" smtClean="0"/>
              <a:t>4/1/2016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51F7F12-83BB-4F6E-A2A1-22F6F29370F1}" type="slidenum">
              <a:rPr lang="en-US" smtClean="0"/>
              <a:t>‹#›</a:t>
            </a:fld>
            <a:endParaRPr lang="en-US"/>
          </a:p>
        </p:txBody>
      </p:sp>
    </p:spTree>
    <p:extLst>
      <p:ext uri="{BB962C8B-B14F-4D97-AF65-F5344CB8AC3E}">
        <p14:creationId xmlns:p14="http://schemas.microsoft.com/office/powerpoint/2010/main" val="254635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D022CC-21F8-4DC3-9342-09C9F10BE561}" type="datetimeFigureOut">
              <a:rPr lang="en-US" smtClean="0"/>
              <a:t>4/1/2016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FB1C96-11D6-45EC-ACA8-BE7BDB4A9713}" type="slidenum">
              <a:rPr lang="en-US" smtClean="0"/>
              <a:t>‹#›</a:t>
            </a:fld>
            <a:endParaRPr lang="en-US"/>
          </a:p>
        </p:txBody>
      </p:sp>
    </p:spTree>
    <p:extLst>
      <p:ext uri="{BB962C8B-B14F-4D97-AF65-F5344CB8AC3E}">
        <p14:creationId xmlns:p14="http://schemas.microsoft.com/office/powerpoint/2010/main" val="277132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Introductory remarks: </a:t>
            </a:r>
          </a:p>
          <a:p>
            <a:pPr defTabSz="931774">
              <a:defRPr/>
            </a:pPr>
            <a:endParaRPr lang="en-US" dirty="0"/>
          </a:p>
          <a:p>
            <a:pPr defTabSz="931774">
              <a:defRPr/>
            </a:pPr>
            <a:r>
              <a:rPr lang="en-US" dirty="0"/>
              <a:t>Welcome everybody and thank for coming.  Introduce panelists.</a:t>
            </a:r>
          </a:p>
          <a:p>
            <a:pPr defTabSz="931774">
              <a:defRPr/>
            </a:pPr>
            <a:endParaRPr lang="en-US" dirty="0"/>
          </a:p>
          <a:p>
            <a:pPr defTabSz="931774">
              <a:defRPr/>
            </a:pPr>
            <a:r>
              <a:rPr lang="en-US" dirty="0"/>
              <a:t>The plan is to spend </a:t>
            </a:r>
            <a:r>
              <a:rPr lang="en-US" dirty="0" smtClean="0"/>
              <a:t>some time this morning </a:t>
            </a:r>
            <a:r>
              <a:rPr lang="en-US" dirty="0"/>
              <a:t>telling you about this </a:t>
            </a:r>
            <a:r>
              <a:rPr lang="en-US" dirty="0" smtClean="0"/>
              <a:t>initiative.  We’ll have time to answer</a:t>
            </a:r>
            <a:r>
              <a:rPr lang="en-US" baseline="0" dirty="0" smtClean="0"/>
              <a:t> your questions so feel free to ask as we talk or save your questions till we are finished.</a:t>
            </a:r>
            <a:r>
              <a:rPr lang="en-US" dirty="0" smtClean="0"/>
              <a:t> </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1</a:t>
            </a:fld>
            <a:endParaRPr lang="en-US"/>
          </a:p>
        </p:txBody>
      </p:sp>
    </p:spTree>
    <p:extLst>
      <p:ext uri="{BB962C8B-B14F-4D97-AF65-F5344CB8AC3E}">
        <p14:creationId xmlns:p14="http://schemas.microsoft.com/office/powerpoint/2010/main" val="1758224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support options mentioned are not just for the </a:t>
            </a:r>
            <a:r>
              <a:rPr lang="en-US" baseline="0" dirty="0" err="1" smtClean="0"/>
              <a:t>CalcPath</a:t>
            </a:r>
            <a:r>
              <a:rPr lang="en-US" baseline="0" dirty="0" smtClean="0"/>
              <a:t> and should also be considered for the other Pathways as well.</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10</a:t>
            </a:fld>
            <a:endParaRPr lang="en-US"/>
          </a:p>
        </p:txBody>
      </p:sp>
    </p:spTree>
    <p:extLst>
      <p:ext uri="{BB962C8B-B14F-4D97-AF65-F5344CB8AC3E}">
        <p14:creationId xmlns:p14="http://schemas.microsoft.com/office/powerpoint/2010/main" val="201517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Ensure students choose the appropriate pathway based on their decided major</a:t>
            </a:r>
          </a:p>
          <a:p>
            <a:r>
              <a:rPr lang="en-US" sz="1200" kern="1200" dirty="0" smtClean="0">
                <a:solidFill>
                  <a:schemeClr val="tx1"/>
                </a:solidFill>
                <a:effectLst/>
                <a:latin typeface="+mn-lt"/>
                <a:ea typeface="+mn-ea"/>
                <a:cs typeface="+mn-cs"/>
              </a:rPr>
              <a:t>Remove unnecessary pre-requisites and the number of required courses that are currently a barrier to college completion</a:t>
            </a:r>
          </a:p>
          <a:p>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ecommendation is also</a:t>
            </a:r>
            <a:r>
              <a:rPr lang="en-US" sz="1200" kern="1200" baseline="0" dirty="0" smtClean="0">
                <a:solidFill>
                  <a:schemeClr val="tx1"/>
                </a:solidFill>
                <a:effectLst/>
                <a:latin typeface="+mn-lt"/>
                <a:ea typeface="+mn-ea"/>
                <a:cs typeface="+mn-cs"/>
              </a:rPr>
              <a:t> consistent with Mathematical Association of America, American Mathematical Association of Two Year Colleges, and leaders of the American Statistical Association</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11</a:t>
            </a:fld>
            <a:endParaRPr lang="en-US"/>
          </a:p>
        </p:txBody>
      </p:sp>
    </p:spTree>
    <p:extLst>
      <p:ext uri="{BB962C8B-B14F-4D97-AF65-F5344CB8AC3E}">
        <p14:creationId xmlns:p14="http://schemas.microsoft.com/office/powerpoint/2010/main" val="23864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QuanThinking</a:t>
            </a:r>
            <a:r>
              <a:rPr lang="en-US" dirty="0" smtClean="0"/>
              <a:t> Path is about more than</a:t>
            </a:r>
            <a:r>
              <a:rPr lang="en-US" baseline="0" dirty="0" smtClean="0"/>
              <a:t> a single course.  The intent is to support learners who need a college-level mathematics course who will never need more advanced mathematics</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12</a:t>
            </a:fld>
            <a:endParaRPr lang="en-US"/>
          </a:p>
        </p:txBody>
      </p:sp>
    </p:spTree>
    <p:extLst>
      <p:ext uri="{BB962C8B-B14F-4D97-AF65-F5344CB8AC3E}">
        <p14:creationId xmlns:p14="http://schemas.microsoft.com/office/powerpoint/2010/main" val="236290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Concerns</a:t>
            </a:r>
            <a:r>
              <a:rPr lang="en-US" baseline="0" dirty="0" smtClean="0"/>
              <a:t> right now are around consistency regarding rigor and concepts across the 2 and 4 year colleges.  We are attempting to address these concerns,</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13</a:t>
            </a:fld>
            <a:endParaRPr lang="en-US"/>
          </a:p>
        </p:txBody>
      </p:sp>
    </p:spTree>
    <p:extLst>
      <p:ext uri="{BB962C8B-B14F-4D97-AF65-F5344CB8AC3E}">
        <p14:creationId xmlns:p14="http://schemas.microsoft.com/office/powerpoint/2010/main" val="183250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intent is to se</a:t>
            </a:r>
            <a:r>
              <a:rPr lang="en-US" sz="1200" kern="1200" dirty="0" smtClean="0">
                <a:solidFill>
                  <a:schemeClr val="tx1"/>
                </a:solidFill>
                <a:effectLst/>
                <a:latin typeface="+mn-lt"/>
                <a:ea typeface="+mn-ea"/>
                <a:cs typeface="+mn-cs"/>
              </a:rPr>
              <a:t>rve the needs of students who do not need to take College Algebra but still need a portion of these concepts for their intended major.  A</a:t>
            </a:r>
            <a:r>
              <a:rPr lang="en-US" sz="1200" kern="1200" baseline="0" dirty="0" smtClean="0">
                <a:solidFill>
                  <a:schemeClr val="tx1"/>
                </a:solidFill>
                <a:effectLst/>
                <a:latin typeface="+mn-lt"/>
                <a:ea typeface="+mn-ea"/>
                <a:cs typeface="+mn-cs"/>
              </a:rPr>
              <a:t> working group will be established to address the development of this course in conjunction with working on the revisions to </a:t>
            </a:r>
            <a:r>
              <a:rPr lang="en-US" sz="1200" kern="1200" baseline="0" smtClean="0">
                <a:solidFill>
                  <a:schemeClr val="tx1"/>
                </a:solidFill>
                <a:effectLst/>
                <a:latin typeface="+mn-lt"/>
                <a:ea typeface="+mn-ea"/>
                <a:cs typeface="+mn-cs"/>
              </a:rPr>
              <a:t>the current </a:t>
            </a:r>
            <a:r>
              <a:rPr lang="en-US" sz="1200" kern="1200" baseline="0" dirty="0" smtClean="0">
                <a:solidFill>
                  <a:schemeClr val="tx1"/>
                </a:solidFill>
                <a:effectLst/>
                <a:latin typeface="+mn-lt"/>
                <a:ea typeface="+mn-ea"/>
                <a:cs typeface="+mn-cs"/>
              </a:rPr>
              <a:t>Liberal </a:t>
            </a:r>
            <a:r>
              <a:rPr lang="en-US" sz="1200" kern="1200" baseline="0" smtClean="0">
                <a:solidFill>
                  <a:schemeClr val="tx1"/>
                </a:solidFill>
                <a:effectLst/>
                <a:latin typeface="+mn-lt"/>
                <a:ea typeface="+mn-ea"/>
                <a:cs typeface="+mn-cs"/>
              </a:rPr>
              <a:t>Arts course.</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14</a:t>
            </a:fld>
            <a:endParaRPr lang="en-US"/>
          </a:p>
        </p:txBody>
      </p:sp>
    </p:spTree>
    <p:extLst>
      <p:ext uri="{BB962C8B-B14F-4D97-AF65-F5344CB8AC3E}">
        <p14:creationId xmlns:p14="http://schemas.microsoft.com/office/powerpoint/2010/main" val="4227272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Client discipline chairs and advisors should identify meta major areas to better inform and place students</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15</a:t>
            </a:fld>
            <a:endParaRPr lang="en-US"/>
          </a:p>
        </p:txBody>
      </p:sp>
    </p:spTree>
    <p:extLst>
      <p:ext uri="{BB962C8B-B14F-4D97-AF65-F5344CB8AC3E}">
        <p14:creationId xmlns:p14="http://schemas.microsoft.com/office/powerpoint/2010/main" val="207130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remedial policy needs to include sub scores for all indicators in each of the 3 pathway areas to better illustrate differentiated placement needs. National</a:t>
            </a:r>
            <a:r>
              <a:rPr lang="en-US" sz="1200" kern="1200" baseline="0" dirty="0" smtClean="0">
                <a:solidFill>
                  <a:schemeClr val="tx1"/>
                </a:solidFill>
                <a:effectLst/>
                <a:latin typeface="+mn-lt"/>
                <a:ea typeface="+mn-ea"/>
                <a:cs typeface="+mn-cs"/>
              </a:rPr>
              <a:t> data supports HS GPA is a good indicator.</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16</a:t>
            </a:fld>
            <a:endParaRPr lang="en-US"/>
          </a:p>
        </p:txBody>
      </p:sp>
    </p:spTree>
    <p:extLst>
      <p:ext uri="{BB962C8B-B14F-4D97-AF65-F5344CB8AC3E}">
        <p14:creationId xmlns:p14="http://schemas.microsoft.com/office/powerpoint/2010/main" val="3532197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FB1C96-11D6-45EC-ACA8-BE7BDB4A9713}" type="slidenum">
              <a:rPr lang="en-US" smtClean="0"/>
              <a:t>17</a:t>
            </a:fld>
            <a:endParaRPr lang="en-US"/>
          </a:p>
        </p:txBody>
      </p:sp>
    </p:spTree>
    <p:extLst>
      <p:ext uri="{BB962C8B-B14F-4D97-AF65-F5344CB8AC3E}">
        <p14:creationId xmlns:p14="http://schemas.microsoft.com/office/powerpoint/2010/main" val="2662302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created by faculty and contributed to the repository</a:t>
            </a:r>
          </a:p>
          <a:p>
            <a:r>
              <a:rPr lang="en-US" dirty="0" smtClean="0"/>
              <a:t>Shared resource for faculty</a:t>
            </a:r>
          </a:p>
        </p:txBody>
      </p:sp>
      <p:sp>
        <p:nvSpPr>
          <p:cNvPr id="4" name="Slide Number Placeholder 3"/>
          <p:cNvSpPr>
            <a:spLocks noGrp="1"/>
          </p:cNvSpPr>
          <p:nvPr>
            <p:ph type="sldNum" sz="quarter" idx="10"/>
          </p:nvPr>
        </p:nvSpPr>
        <p:spPr/>
        <p:txBody>
          <a:bodyPr/>
          <a:lstStyle/>
          <a:p>
            <a:fld id="{29FB1C96-11D6-45EC-ACA8-BE7BDB4A9713}" type="slidenum">
              <a:rPr lang="en-US" smtClean="0"/>
              <a:t>18</a:t>
            </a:fld>
            <a:endParaRPr lang="en-US"/>
          </a:p>
        </p:txBody>
      </p:sp>
    </p:spTree>
    <p:extLst>
      <p:ext uri="{BB962C8B-B14F-4D97-AF65-F5344CB8AC3E}">
        <p14:creationId xmlns:p14="http://schemas.microsoft.com/office/powerpoint/2010/main" val="6737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anose="05000000000000000000" pitchFamily="2" charset="2"/>
              <a:buChar char="§"/>
            </a:pPr>
            <a:r>
              <a:rPr lang="en-US" sz="1200" dirty="0" smtClean="0"/>
              <a:t>Pathways can be a variety of things in education.</a:t>
            </a:r>
            <a:r>
              <a:rPr lang="en-US" sz="1200" baseline="0" dirty="0" smtClean="0"/>
              <a:t> You might think about pathways from K-12 to higher education or you might think about career pathways from school to a job. By a math pathway we mean a mathematics or statistics course or sequence of courses that students take to meet the requirements of their programs of study. </a:t>
            </a:r>
          </a:p>
          <a:p>
            <a:pPr lvl="0">
              <a:buFont typeface="Wingdings" panose="05000000000000000000" pitchFamily="2" charset="2"/>
              <a:buNone/>
            </a:pPr>
            <a:endParaRPr lang="en-US" sz="1200" baseline="0" dirty="0" smtClean="0"/>
          </a:p>
          <a:p>
            <a:pPr lvl="0">
              <a:buFont typeface="Wingdings" panose="05000000000000000000" pitchFamily="2" charset="2"/>
              <a:buChar char="§"/>
            </a:pPr>
            <a:r>
              <a:rPr lang="en-US" sz="1200" baseline="0" dirty="0" smtClean="0"/>
              <a:t>This project has a goal of ensuring that we have quality, appropriate, and rigorous math pathways that are well aligned with your students’ programs of study and that we have structures in place to ensure that students get into these pathways and are successful.  The ultimate goal is to contribute to students making progress towards the timely completion of their degree.</a:t>
            </a:r>
          </a:p>
          <a:p>
            <a:pPr lvl="0">
              <a:buFont typeface="Wingdings" panose="05000000000000000000" pitchFamily="2" charset="2"/>
              <a:buChar char="§"/>
            </a:pPr>
            <a:endParaRPr lang="en-US" sz="1200" dirty="0" smtClean="0"/>
          </a:p>
          <a:p>
            <a:pPr lvl="0">
              <a:buFont typeface="Wingdings" panose="05000000000000000000" pitchFamily="2" charset="2"/>
              <a:buChar char="§"/>
            </a:pPr>
            <a:r>
              <a:rPr lang="en-US" sz="1200" dirty="0" smtClean="0"/>
              <a:t>Task force convened in fall 2014</a:t>
            </a:r>
          </a:p>
          <a:p>
            <a:pPr lvl="0">
              <a:buFont typeface="Wingdings" panose="05000000000000000000" pitchFamily="2" charset="2"/>
              <a:buNone/>
            </a:pPr>
            <a:endParaRPr lang="en-US" sz="1200" dirty="0" smtClean="0"/>
          </a:p>
          <a:p>
            <a:pPr lvl="0">
              <a:buFont typeface="Wingdings" panose="05000000000000000000" pitchFamily="2" charset="2"/>
              <a:buChar char="§"/>
            </a:pPr>
            <a:r>
              <a:rPr lang="en-US" sz="1200" dirty="0" smtClean="0"/>
              <a:t>Part of a national effort by The Charles A. Dana Center at UT Austin and Complete College America</a:t>
            </a:r>
          </a:p>
          <a:p>
            <a:pPr lvl="0">
              <a:buFont typeface="Wingdings" panose="05000000000000000000" pitchFamily="2" charset="2"/>
              <a:buNone/>
            </a:pPr>
            <a:endParaRPr lang="en-US" sz="1200" dirty="0" smtClean="0"/>
          </a:p>
          <a:p>
            <a:pPr lvl="0">
              <a:buFont typeface="Wingdings" panose="05000000000000000000" pitchFamily="2" charset="2"/>
              <a:buChar char="§"/>
            </a:pPr>
            <a:r>
              <a:rPr lang="en-US" sz="1200" dirty="0" smtClean="0"/>
              <a:t>Colorado was one of six states selected for this initiative</a:t>
            </a:r>
          </a:p>
          <a:p>
            <a:pPr lvl="0">
              <a:buFont typeface="Wingdings" panose="05000000000000000000" pitchFamily="2" charset="2"/>
              <a:buNone/>
            </a:pPr>
            <a:endParaRPr lang="en-US" sz="1200" dirty="0" smtClean="0"/>
          </a:p>
          <a:p>
            <a:pPr defTabSz="931774">
              <a:defRPr/>
            </a:pPr>
            <a:r>
              <a:rPr lang="en-US" dirty="0" smtClean="0"/>
              <a:t>The </a:t>
            </a:r>
            <a:r>
              <a:rPr lang="en-US" dirty="0"/>
              <a:t>task force has 13 members, with math faculty from diverse institutions including research universities, institutions primarily granting bachelor’s and master’s degrees, and 2-year institutions, with very good support from Ian and Maia Blom at CDHE, and a consultant from CCA and the Dana Center.  Note:  All public four year institutions were invited to participate.  CCs are represented by two math faculty and one CCCS system rep.</a:t>
            </a:r>
          </a:p>
          <a:p>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2</a:t>
            </a:fld>
            <a:endParaRPr lang="en-US"/>
          </a:p>
        </p:txBody>
      </p:sp>
    </p:spTree>
    <p:extLst>
      <p:ext uri="{BB962C8B-B14F-4D97-AF65-F5344CB8AC3E}">
        <p14:creationId xmlns:p14="http://schemas.microsoft.com/office/powerpoint/2010/main" val="204854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this slide.</a:t>
            </a:r>
          </a:p>
          <a:p>
            <a:endParaRPr lang="en-US" dirty="0" smtClean="0"/>
          </a:p>
          <a:p>
            <a:pPr marL="171450" indent="-171450">
              <a:buFont typeface="Arial" panose="020B0604020202020204" pitchFamily="34" charset="0"/>
              <a:buChar char="•"/>
            </a:pPr>
            <a:r>
              <a:rPr lang="en-US" dirty="0" smtClean="0"/>
              <a:t>The</a:t>
            </a:r>
            <a:r>
              <a:rPr lang="en-US" baseline="0" dirty="0" smtClean="0"/>
              <a:t> task force</a:t>
            </a:r>
            <a:r>
              <a:rPr lang="en-US" dirty="0" smtClean="0"/>
              <a:t> reviewe</a:t>
            </a:r>
            <a:r>
              <a:rPr lang="en-US" baseline="0" dirty="0" smtClean="0"/>
              <a:t>d national reports and data both national and local.  </a:t>
            </a:r>
          </a:p>
          <a:p>
            <a:pPr marL="171450" indent="-171450">
              <a:buFont typeface="Arial" panose="020B0604020202020204" pitchFamily="34" charset="0"/>
              <a:buChar char="•"/>
            </a:pPr>
            <a:r>
              <a:rPr lang="en-US" baseline="0" dirty="0" smtClean="0"/>
              <a:t>We defined the problems we wanted to address, brainstormed solution and strategies, and have drafted our recommendations in a report nearly ready to release. These have been vetted so far with various key stakeholders.</a:t>
            </a:r>
          </a:p>
          <a:p>
            <a:pPr marL="171450" indent="-171450">
              <a:buFont typeface="Arial" panose="020B0604020202020204" pitchFamily="34" charset="0"/>
              <a:buChar char="•"/>
            </a:pPr>
            <a:r>
              <a:rPr lang="en-US" baseline="0" dirty="0" smtClean="0"/>
              <a:t>We are working on announcing our recommendations and discussing the implications with our partners, including faculty, staff, and administrators.</a:t>
            </a:r>
          </a:p>
          <a:p>
            <a:pPr marL="171450" indent="-171450">
              <a:buFont typeface="Arial" panose="020B0604020202020204" pitchFamily="34" charset="0"/>
              <a:buChar char="•"/>
            </a:pPr>
            <a:r>
              <a:rPr lang="en-US" baseline="0" dirty="0" smtClean="0"/>
              <a:t>We  have formed working groups to begin the work on implementing our recommendations around curriculum, advising, and professional development of instructors.</a:t>
            </a:r>
          </a:p>
          <a:p>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3</a:t>
            </a:fld>
            <a:endParaRPr lang="en-US"/>
          </a:p>
        </p:txBody>
      </p:sp>
    </p:spTree>
    <p:extLst>
      <p:ext uri="{BB962C8B-B14F-4D97-AF65-F5344CB8AC3E}">
        <p14:creationId xmlns:p14="http://schemas.microsoft.com/office/powerpoint/2010/main" val="285471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92934"/>
                </a:solidFill>
              </a:rPr>
              <a:t>College algebra and traditional developmental math sequences were designed in the 1950’s largely to prepare students for calculus.</a:t>
            </a:r>
            <a:r>
              <a:rPr lang="en-US" baseline="0" dirty="0" smtClean="0">
                <a:solidFill>
                  <a:srgbClr val="292934"/>
                </a:solidFill>
              </a:rPr>
              <a:t>  However, with the exception of a few institutions such as the School of Mines, </a:t>
            </a:r>
            <a:r>
              <a:rPr lang="en-US" dirty="0" smtClean="0">
                <a:solidFill>
                  <a:srgbClr val="292934"/>
                </a:solidFill>
              </a:rPr>
              <a:t>the majority of our students are in majors that do not require calculus.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292934"/>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92934"/>
                </a:solidFill>
              </a:rPr>
              <a:t>Is college algebra the right math course</a:t>
            </a:r>
            <a:r>
              <a:rPr lang="en-US" baseline="0" dirty="0" smtClean="0">
                <a:solidFill>
                  <a:srgbClr val="292934"/>
                </a:solidFill>
              </a:rPr>
              <a:t> for students in the social sciences or the humanities or various other majors?</a:t>
            </a:r>
            <a:endParaRPr lang="en-US" dirty="0" smtClean="0">
              <a:solidFill>
                <a:srgbClr val="292934"/>
              </a:solidFill>
            </a:endParaRPr>
          </a:p>
          <a:p>
            <a:endParaRPr lang="en-US" dirty="0" smtClean="0"/>
          </a:p>
          <a:p>
            <a:r>
              <a:rPr lang="en-US" dirty="0" smtClean="0"/>
              <a:t> </a:t>
            </a:r>
            <a:r>
              <a:rPr lang="en-US" dirty="0"/>
              <a:t>Dunbar [4] has tracked all students at the University of Nebraska-Lincoln for</a:t>
            </a:r>
          </a:p>
          <a:p>
            <a:r>
              <a:rPr lang="en-US" dirty="0"/>
              <a:t>more than 16 years and has examined enrollment patterns among about</a:t>
            </a:r>
          </a:p>
          <a:p>
            <a:r>
              <a:rPr lang="en-US" dirty="0"/>
              <a:t>150,000 students. He found that only about 10% of the students who pass</a:t>
            </a:r>
          </a:p>
          <a:p>
            <a:r>
              <a:rPr lang="en-US" dirty="0"/>
              <a:t>college algebra ever go on to start Calculus I and virtually none ever go on to</a:t>
            </a:r>
          </a:p>
          <a:p>
            <a:r>
              <a:rPr lang="en-US" dirty="0"/>
              <a:t>start Calculus III. He has also found that about 30% of the students from</a:t>
            </a:r>
          </a:p>
          <a:p>
            <a:r>
              <a:rPr lang="en-US" dirty="0"/>
              <a:t>College algebra eventually start business calculus.</a:t>
            </a:r>
          </a:p>
          <a:p>
            <a:endParaRPr lang="en-US" dirty="0"/>
          </a:p>
          <a:p>
            <a:r>
              <a:rPr lang="en-US" dirty="0" smtClean="0"/>
              <a:t>Our state data appears to be similar.  The CDHE pulled data from the academic year 2013 and found that of the roughly 13,000 students who completed college algebra with a C- or better, about 12% have gone on to pass a Calculus I course at any other state institution.  </a:t>
            </a:r>
            <a:endParaRPr lang="en-US" dirty="0"/>
          </a:p>
        </p:txBody>
      </p:sp>
    </p:spTree>
    <p:extLst>
      <p:ext uri="{BB962C8B-B14F-4D97-AF65-F5344CB8AC3E}">
        <p14:creationId xmlns:p14="http://schemas.microsoft.com/office/powerpoint/2010/main" val="347508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collected the number of students enrolled in college algebra, the various courses that are in the category of math for liberal arts or quantitative reasoning, and in the introductory statistics course at each institution of higher ed.  </a:t>
            </a:r>
          </a:p>
          <a:p>
            <a:endParaRPr lang="en-US" baseline="0" dirty="0" smtClean="0"/>
          </a:p>
          <a:p>
            <a:r>
              <a:rPr lang="en-US" baseline="0" dirty="0" smtClean="0"/>
              <a:t>This slide shows the percent of students enrolled in those three courses for each four year institution.  </a:t>
            </a:r>
          </a:p>
          <a:p>
            <a:endParaRPr lang="en-US" baseline="0" dirty="0" smtClean="0"/>
          </a:p>
          <a:p>
            <a:r>
              <a:rPr lang="en-US" baseline="0" dirty="0" smtClean="0"/>
              <a:t>I thing that stands out to me is that we have some large differences between institutions.  There are six institutions that have a minority taking college algebra and students are distributed across all three categories.  CSU-Pueblo, Fort Lewis, Metro, UC Boulder, UC Denver and UNC)  The other four institutions have the majority of students in college algebra, as high as 75-89%.</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5</a:t>
            </a:fld>
            <a:endParaRPr lang="en-US"/>
          </a:p>
        </p:txBody>
      </p:sp>
    </p:spTree>
    <p:extLst>
      <p:ext uri="{BB962C8B-B14F-4D97-AF65-F5344CB8AC3E}">
        <p14:creationId xmlns:p14="http://schemas.microsoft.com/office/powerpoint/2010/main" val="321330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shows the similar data for the</a:t>
            </a:r>
            <a:r>
              <a:rPr lang="en-US" baseline="0" dirty="0" smtClean="0"/>
              <a:t> two year institutions, that is the institutions that primarily grant associate degrees and certificates.  Note that nearly all of these institutions have much larger enrollments in college algebra with much smaller proportions in Math for Liberal Arts or Intro to Stats.  </a:t>
            </a:r>
          </a:p>
          <a:p>
            <a:endParaRPr lang="en-US" baseline="0" dirty="0" smtClean="0"/>
          </a:p>
          <a:p>
            <a:r>
              <a:rPr lang="en-US" baseline="0" dirty="0" smtClean="0"/>
              <a:t>These slides raise some questions.</a:t>
            </a:r>
          </a:p>
          <a:p>
            <a:r>
              <a:rPr lang="en-US" baseline="0" dirty="0" smtClean="0"/>
              <a:t>What forces are creating these differences among four years and between four year and two years?</a:t>
            </a:r>
          </a:p>
          <a:p>
            <a:r>
              <a:rPr lang="en-US" baseline="0" dirty="0" smtClean="0"/>
              <a:t>What is the impact of advising?</a:t>
            </a:r>
          </a:p>
          <a:p>
            <a:r>
              <a:rPr lang="en-US" baseline="0" dirty="0" smtClean="0"/>
              <a:t>What is the impact of the state transfer affiliation agreements?  These agreements </a:t>
            </a:r>
            <a:r>
              <a:rPr lang="en-US" dirty="0" smtClean="0">
                <a:effectLst/>
              </a:rPr>
              <a:t>identify the courses a student at a community college must complete as part of an Associates</a:t>
            </a:r>
            <a:r>
              <a:rPr lang="en-US" baseline="0" dirty="0" smtClean="0">
                <a:effectLst/>
              </a:rPr>
              <a:t> </a:t>
            </a:r>
            <a:r>
              <a:rPr lang="en-US" dirty="0" smtClean="0">
                <a:effectLst/>
              </a:rPr>
              <a:t>degree to be guaranteed to be able to complete a Bachelor’s degree program at any public four-year college or university in no more than 60 additional credits.  </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6</a:t>
            </a:fld>
            <a:endParaRPr lang="en-US"/>
          </a:p>
        </p:txBody>
      </p:sp>
    </p:spTree>
    <p:extLst>
      <p:ext uri="{BB962C8B-B14F-4D97-AF65-F5344CB8AC3E}">
        <p14:creationId xmlns:p14="http://schemas.microsoft.com/office/powerpoint/2010/main" val="312054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FB1C96-11D6-45EC-ACA8-BE7BDB4A9713}" type="slidenum">
              <a:rPr lang="en-US" smtClean="0"/>
              <a:t>7</a:t>
            </a:fld>
            <a:endParaRPr lang="en-US"/>
          </a:p>
        </p:txBody>
      </p:sp>
    </p:spTree>
    <p:extLst>
      <p:ext uri="{BB962C8B-B14F-4D97-AF65-F5344CB8AC3E}">
        <p14:creationId xmlns:p14="http://schemas.microsoft.com/office/powerpoint/2010/main" val="3975823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8</a:t>
            </a:fld>
            <a:endParaRPr lang="en-US"/>
          </a:p>
        </p:txBody>
      </p:sp>
    </p:spTree>
    <p:extLst>
      <p:ext uri="{BB962C8B-B14F-4D97-AF65-F5344CB8AC3E}">
        <p14:creationId xmlns:p14="http://schemas.microsoft.com/office/powerpoint/2010/main" val="16649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Number of students enrolled in College Algebra versus other pathways</a:t>
            </a:r>
            <a:endParaRPr lang="en-US" dirty="0"/>
          </a:p>
        </p:txBody>
      </p:sp>
      <p:sp>
        <p:nvSpPr>
          <p:cNvPr id="4" name="Slide Number Placeholder 3"/>
          <p:cNvSpPr>
            <a:spLocks noGrp="1"/>
          </p:cNvSpPr>
          <p:nvPr>
            <p:ph type="sldNum" sz="quarter" idx="10"/>
          </p:nvPr>
        </p:nvSpPr>
        <p:spPr/>
        <p:txBody>
          <a:bodyPr/>
          <a:lstStyle/>
          <a:p>
            <a:fld id="{29FB1C96-11D6-45EC-ACA8-BE7BDB4A9713}" type="slidenum">
              <a:rPr lang="en-US" smtClean="0"/>
              <a:t>9</a:t>
            </a:fld>
            <a:endParaRPr lang="en-US"/>
          </a:p>
        </p:txBody>
      </p:sp>
    </p:spTree>
    <p:extLst>
      <p:ext uri="{BB962C8B-B14F-4D97-AF65-F5344CB8AC3E}">
        <p14:creationId xmlns:p14="http://schemas.microsoft.com/office/powerpoint/2010/main" val="160758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83C1D5-EE37-4E95-A665-9B20D2BBE712}"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5F901-58E6-439D-947D-8628F897DA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97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83C1D5-EE37-4E95-A665-9B20D2BBE712}"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5F901-58E6-439D-947D-8628F897DA38}" type="slidenum">
              <a:rPr lang="en-US" smtClean="0"/>
              <a:t>‹#›</a:t>
            </a:fld>
            <a:endParaRPr lang="en-US"/>
          </a:p>
        </p:txBody>
      </p:sp>
    </p:spTree>
    <p:extLst>
      <p:ext uri="{BB962C8B-B14F-4D97-AF65-F5344CB8AC3E}">
        <p14:creationId xmlns:p14="http://schemas.microsoft.com/office/powerpoint/2010/main" val="237575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83C1D5-EE37-4E95-A665-9B20D2BBE712}"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5F901-58E6-439D-947D-8628F897DA38}" type="slidenum">
              <a:rPr lang="en-US" smtClean="0"/>
              <a:t>‹#›</a:t>
            </a:fld>
            <a:endParaRPr lang="en-US"/>
          </a:p>
        </p:txBody>
      </p:sp>
    </p:spTree>
    <p:extLst>
      <p:ext uri="{BB962C8B-B14F-4D97-AF65-F5344CB8AC3E}">
        <p14:creationId xmlns:p14="http://schemas.microsoft.com/office/powerpoint/2010/main" val="138543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83C1D5-EE37-4E95-A665-9B20D2BBE712}"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5F901-58E6-439D-947D-8628F897DA38}" type="slidenum">
              <a:rPr lang="en-US" smtClean="0"/>
              <a:t>‹#›</a:t>
            </a:fld>
            <a:endParaRPr lang="en-US"/>
          </a:p>
        </p:txBody>
      </p:sp>
    </p:spTree>
    <p:extLst>
      <p:ext uri="{BB962C8B-B14F-4D97-AF65-F5344CB8AC3E}">
        <p14:creationId xmlns:p14="http://schemas.microsoft.com/office/powerpoint/2010/main" val="189707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3C1D5-EE37-4E95-A665-9B20D2BBE712}" type="datetimeFigureOut">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5F901-58E6-439D-947D-8628F897DA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95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83C1D5-EE37-4E95-A665-9B20D2BBE712}"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5F901-58E6-439D-947D-8628F897DA38}" type="slidenum">
              <a:rPr lang="en-US" smtClean="0"/>
              <a:t>‹#›</a:t>
            </a:fld>
            <a:endParaRPr lang="en-US"/>
          </a:p>
        </p:txBody>
      </p:sp>
    </p:spTree>
    <p:extLst>
      <p:ext uri="{BB962C8B-B14F-4D97-AF65-F5344CB8AC3E}">
        <p14:creationId xmlns:p14="http://schemas.microsoft.com/office/powerpoint/2010/main" val="175730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83C1D5-EE37-4E95-A665-9B20D2BBE712}" type="datetimeFigureOut">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5F901-58E6-439D-947D-8628F897DA38}" type="slidenum">
              <a:rPr lang="en-US" smtClean="0"/>
              <a:t>‹#›</a:t>
            </a:fld>
            <a:endParaRPr lang="en-US"/>
          </a:p>
        </p:txBody>
      </p:sp>
    </p:spTree>
    <p:extLst>
      <p:ext uri="{BB962C8B-B14F-4D97-AF65-F5344CB8AC3E}">
        <p14:creationId xmlns:p14="http://schemas.microsoft.com/office/powerpoint/2010/main" val="148906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83C1D5-EE37-4E95-A665-9B20D2BBE712}" type="datetimeFigureOut">
              <a:rPr lang="en-US" smtClean="0"/>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5F901-58E6-439D-947D-8628F897DA38}" type="slidenum">
              <a:rPr lang="en-US" smtClean="0"/>
              <a:t>‹#›</a:t>
            </a:fld>
            <a:endParaRPr lang="en-US"/>
          </a:p>
        </p:txBody>
      </p:sp>
    </p:spTree>
    <p:extLst>
      <p:ext uri="{BB962C8B-B14F-4D97-AF65-F5344CB8AC3E}">
        <p14:creationId xmlns:p14="http://schemas.microsoft.com/office/powerpoint/2010/main" val="150198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83C1D5-EE37-4E95-A665-9B20D2BBE712}" type="datetimeFigureOut">
              <a:rPr lang="en-US" smtClean="0"/>
              <a:t>4/1/2016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D5F901-58E6-439D-947D-8628F897DA38}" type="slidenum">
              <a:rPr lang="en-US" smtClean="0"/>
              <a:t>‹#›</a:t>
            </a:fld>
            <a:endParaRPr lang="en-US"/>
          </a:p>
        </p:txBody>
      </p:sp>
    </p:spTree>
    <p:extLst>
      <p:ext uri="{BB962C8B-B14F-4D97-AF65-F5344CB8AC3E}">
        <p14:creationId xmlns:p14="http://schemas.microsoft.com/office/powerpoint/2010/main" val="73807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83C1D5-EE37-4E95-A665-9B20D2BBE712}" type="datetimeFigureOut">
              <a:rPr lang="en-US" smtClean="0"/>
              <a:t>4/1/2016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D5F901-58E6-439D-947D-8628F897DA38}" type="slidenum">
              <a:rPr lang="en-US" smtClean="0"/>
              <a:t>‹#›</a:t>
            </a:fld>
            <a:endParaRPr lang="en-US"/>
          </a:p>
        </p:txBody>
      </p:sp>
    </p:spTree>
    <p:extLst>
      <p:ext uri="{BB962C8B-B14F-4D97-AF65-F5344CB8AC3E}">
        <p14:creationId xmlns:p14="http://schemas.microsoft.com/office/powerpoint/2010/main" val="223353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3C1D5-EE37-4E95-A665-9B20D2BBE712}" type="datetimeFigureOut">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5F901-58E6-439D-947D-8628F897DA38}" type="slidenum">
              <a:rPr lang="en-US" smtClean="0"/>
              <a:t>‹#›</a:t>
            </a:fld>
            <a:endParaRPr lang="en-US"/>
          </a:p>
        </p:txBody>
      </p:sp>
    </p:spTree>
    <p:extLst>
      <p:ext uri="{BB962C8B-B14F-4D97-AF65-F5344CB8AC3E}">
        <p14:creationId xmlns:p14="http://schemas.microsoft.com/office/powerpoint/2010/main" val="347798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E83C1D5-EE37-4E95-A665-9B20D2BBE712}" type="datetimeFigureOut">
              <a:rPr lang="en-US" smtClean="0"/>
              <a:t>4/1/2016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D5F901-58E6-439D-947D-8628F897DA3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04400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pletecolleg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utdanacenter.org/higher-education/new-mathways-projec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51679" y="420427"/>
            <a:ext cx="9144000" cy="3183385"/>
          </a:xfrm>
        </p:spPr>
        <p:txBody>
          <a:bodyPr>
            <a:normAutofit/>
          </a:bodyPr>
          <a:lstStyle/>
          <a:p>
            <a:r>
              <a:rPr lang="en-US" dirty="0" smtClean="0"/>
              <a:t>Colorado </a:t>
            </a:r>
            <a:r>
              <a:rPr lang="en-US" sz="4800" dirty="0" smtClean="0"/>
              <a:t>Math Pathways </a:t>
            </a:r>
            <a:br>
              <a:rPr lang="en-US" sz="4800" dirty="0" smtClean="0"/>
            </a:br>
            <a:r>
              <a:rPr lang="en-US" sz="4800" dirty="0" smtClean="0"/>
              <a:t>Task Force Recommendations</a:t>
            </a:r>
            <a:endParaRPr lang="en-US" sz="4800" dirty="0"/>
          </a:p>
        </p:txBody>
      </p:sp>
      <p:sp>
        <p:nvSpPr>
          <p:cNvPr id="3" name="Subtitle 2"/>
          <p:cNvSpPr>
            <a:spLocks noGrp="1"/>
          </p:cNvSpPr>
          <p:nvPr>
            <p:ph type="subTitle" idx="4294967295"/>
          </p:nvPr>
        </p:nvSpPr>
        <p:spPr>
          <a:xfrm>
            <a:off x="1386590" y="1491916"/>
            <a:ext cx="9144000" cy="4728409"/>
          </a:xfrm>
        </p:spPr>
        <p:txBody>
          <a:bodyPr>
            <a:noAutofit/>
          </a:bodyPr>
          <a:lstStyle/>
          <a:p>
            <a:endParaRPr lang="en-US" sz="2800" dirty="0" smtClean="0"/>
          </a:p>
          <a:p>
            <a:pPr marL="0" indent="0">
              <a:buNone/>
            </a:pPr>
            <a:endParaRPr lang="en-US" sz="2800" dirty="0" smtClean="0"/>
          </a:p>
          <a:p>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3856120"/>
            <a:ext cx="2459971" cy="1862439"/>
          </a:xfrm>
          <a:prstGeom prst="rect">
            <a:avLst/>
          </a:prstGeom>
        </p:spPr>
      </p:pic>
    </p:spTree>
    <p:extLst>
      <p:ext uri="{BB962C8B-B14F-4D97-AF65-F5344CB8AC3E}">
        <p14:creationId xmlns:p14="http://schemas.microsoft.com/office/powerpoint/2010/main" val="2671711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a:t>
            </a:r>
            <a:r>
              <a:rPr lang="en-US" dirty="0"/>
              <a:t>- </a:t>
            </a:r>
            <a:r>
              <a:rPr lang="en-US" dirty="0" err="1" smtClean="0"/>
              <a:t>CalcPath</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marL="91440" lvl="3" indent="-91440">
              <a:spcBef>
                <a:spcPts val="1200"/>
              </a:spcBef>
              <a:spcAft>
                <a:spcPts val="200"/>
              </a:spcAft>
              <a:buSzPct val="100000"/>
              <a:buFont typeface="Wingdings" panose="05000000000000000000" pitchFamily="2" charset="2"/>
              <a:buChar char="§"/>
            </a:pPr>
            <a:r>
              <a:rPr lang="en-US" sz="3800" b="1" dirty="0"/>
              <a:t> </a:t>
            </a:r>
            <a:r>
              <a:rPr lang="en-US" sz="3800" b="1" dirty="0" err="1" smtClean="0"/>
              <a:t>CalcPath</a:t>
            </a:r>
            <a:endParaRPr lang="en-US" sz="2400" dirty="0" smtClean="0"/>
          </a:p>
          <a:p>
            <a:pPr lvl="5">
              <a:buFont typeface="Courier New" panose="02070309020205020404" pitchFamily="49" charset="0"/>
              <a:buChar char="o"/>
            </a:pPr>
            <a:r>
              <a:rPr lang="en-US" sz="3300" dirty="0" smtClean="0"/>
              <a:t>Current course </a:t>
            </a:r>
            <a:r>
              <a:rPr lang="en-US" sz="3300" dirty="0"/>
              <a:t>o</a:t>
            </a:r>
            <a:r>
              <a:rPr lang="en-US" sz="3300" dirty="0" smtClean="0"/>
              <a:t>ptions</a:t>
            </a:r>
            <a:r>
              <a:rPr lang="en-US" sz="3300" dirty="0"/>
              <a:t>: </a:t>
            </a:r>
          </a:p>
          <a:p>
            <a:pPr marL="1728600" lvl="7" indent="-457200">
              <a:buFont typeface="+mj-lt"/>
              <a:buAutoNum type="arabicPeriod"/>
            </a:pPr>
            <a:r>
              <a:rPr lang="en-US" sz="2400" dirty="0"/>
              <a:t>Go right into Calculus I </a:t>
            </a:r>
          </a:p>
          <a:p>
            <a:pPr marL="1728600" lvl="7" indent="-457200">
              <a:buFont typeface="+mj-lt"/>
              <a:buAutoNum type="arabicPeriod"/>
            </a:pPr>
            <a:r>
              <a:rPr lang="en-US" sz="2400" dirty="0"/>
              <a:t>Take Pre-Calculus and then Calculus I  </a:t>
            </a:r>
          </a:p>
          <a:p>
            <a:pPr marL="1728600" lvl="7" indent="-457200">
              <a:buFont typeface="+mj-lt"/>
              <a:buAutoNum type="arabicPeriod"/>
            </a:pPr>
            <a:r>
              <a:rPr lang="en-US" sz="2400" dirty="0"/>
              <a:t>Follow the current sequence of College Algebra, Trigonometry, and  Calculus I </a:t>
            </a:r>
            <a:endParaRPr lang="en-US" sz="2400" dirty="0" smtClean="0"/>
          </a:p>
          <a:p>
            <a:pPr marL="1728600" lvl="7" indent="-457200">
              <a:buFont typeface="+mj-lt"/>
              <a:buAutoNum type="arabicPeriod"/>
            </a:pPr>
            <a:endParaRPr lang="en-US" sz="2400" dirty="0" smtClean="0"/>
          </a:p>
          <a:p>
            <a:pPr lvl="5">
              <a:buFont typeface="Courier New" panose="02070309020205020404" pitchFamily="49" charset="0"/>
              <a:buChar char="o"/>
            </a:pPr>
            <a:r>
              <a:rPr lang="en-US" sz="3300" dirty="0" smtClean="0"/>
              <a:t> Potential support options to assist students in completing      Calculus I in first year/first 30 credit hours </a:t>
            </a:r>
          </a:p>
          <a:p>
            <a:pPr marL="1728600" lvl="7" indent="-457200">
              <a:buFont typeface="+mj-lt"/>
              <a:buAutoNum type="arabicPeriod"/>
            </a:pPr>
            <a:r>
              <a:rPr lang="en-US" sz="2400" dirty="0" smtClean="0"/>
              <a:t>Co-requisite </a:t>
            </a:r>
            <a:r>
              <a:rPr lang="en-US" sz="2400" dirty="0"/>
              <a:t>instruction/support</a:t>
            </a:r>
          </a:p>
          <a:p>
            <a:pPr marL="1728600" lvl="7" indent="-457200">
              <a:buFont typeface="+mj-lt"/>
              <a:buAutoNum type="arabicPeriod"/>
            </a:pPr>
            <a:r>
              <a:rPr lang="en-US" sz="2400" dirty="0"/>
              <a:t>Stretch courses (the risk here is transferring before completing the entire course)</a:t>
            </a:r>
          </a:p>
          <a:p>
            <a:pPr marL="1728600" lvl="7" indent="-457200">
              <a:buFont typeface="+mj-lt"/>
              <a:buAutoNum type="arabicPeriod"/>
            </a:pPr>
            <a:r>
              <a:rPr lang="en-US" sz="2400" dirty="0"/>
              <a:t>Online support modules</a:t>
            </a:r>
          </a:p>
          <a:p>
            <a:pPr marL="1728600" lvl="7" indent="-457200">
              <a:buFont typeface="+mj-lt"/>
              <a:buAutoNum type="arabicPeriod"/>
            </a:pPr>
            <a:r>
              <a:rPr lang="en-US" sz="2400" dirty="0"/>
              <a:t>Compressed/accelerated modules</a:t>
            </a:r>
          </a:p>
          <a:p>
            <a:endParaRPr lang="en-US" dirty="0"/>
          </a:p>
        </p:txBody>
      </p:sp>
    </p:spTree>
    <p:extLst>
      <p:ext uri="{BB962C8B-B14F-4D97-AF65-F5344CB8AC3E}">
        <p14:creationId xmlns:p14="http://schemas.microsoft.com/office/powerpoint/2010/main" val="166826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a:t>
            </a:r>
            <a:r>
              <a:rPr lang="en-US" dirty="0"/>
              <a:t>- </a:t>
            </a:r>
            <a:r>
              <a:rPr lang="en-US" dirty="0" err="1" smtClean="0"/>
              <a:t>StatPath</a:t>
            </a:r>
            <a:r>
              <a:rPr lang="en-US" dirty="0" smtClean="0"/>
              <a:t> </a:t>
            </a:r>
            <a:endParaRPr lang="en-US" dirty="0"/>
          </a:p>
        </p:txBody>
      </p:sp>
      <p:sp>
        <p:nvSpPr>
          <p:cNvPr id="3" name="Content Placeholder 2"/>
          <p:cNvSpPr>
            <a:spLocks noGrp="1"/>
          </p:cNvSpPr>
          <p:nvPr>
            <p:ph idx="1"/>
          </p:nvPr>
        </p:nvSpPr>
        <p:spPr/>
        <p:txBody>
          <a:bodyPr>
            <a:normAutofit/>
          </a:bodyPr>
          <a:lstStyle/>
          <a:p>
            <a:pPr lvl="2">
              <a:buFont typeface="Wingdings" panose="05000000000000000000" pitchFamily="2" charset="2"/>
              <a:buChar char="§"/>
            </a:pPr>
            <a:r>
              <a:rPr lang="en-US" sz="2800" dirty="0" smtClean="0"/>
              <a:t> </a:t>
            </a:r>
            <a:r>
              <a:rPr lang="en-US" sz="2800" b="1" dirty="0" err="1" smtClean="0"/>
              <a:t>StatPath</a:t>
            </a:r>
            <a:endParaRPr lang="en-US" sz="2800" b="1" dirty="0"/>
          </a:p>
          <a:p>
            <a:pPr lvl="4"/>
            <a:r>
              <a:rPr lang="en-US" sz="2800" dirty="0"/>
              <a:t>Use the existing Intro to Statistics content </a:t>
            </a:r>
          </a:p>
          <a:p>
            <a:pPr lvl="4"/>
            <a:r>
              <a:rPr lang="en-US" sz="2800" dirty="0"/>
              <a:t>Encouraging </a:t>
            </a:r>
            <a:r>
              <a:rPr lang="en-US" sz="2800" dirty="0" smtClean="0"/>
              <a:t>using </a:t>
            </a:r>
            <a:r>
              <a:rPr lang="en-US" sz="2800" dirty="0"/>
              <a:t>modeling </a:t>
            </a:r>
            <a:r>
              <a:rPr lang="en-US" sz="2800" dirty="0" smtClean="0"/>
              <a:t>as an approach for the course</a:t>
            </a:r>
          </a:p>
          <a:p>
            <a:pPr lvl="4"/>
            <a:r>
              <a:rPr lang="en-US" sz="2800" dirty="0"/>
              <a:t>Students should be able to take Intro to </a:t>
            </a:r>
            <a:r>
              <a:rPr lang="en-US" sz="2800" dirty="0" smtClean="0"/>
              <a:t>Stats </a:t>
            </a:r>
            <a:r>
              <a:rPr lang="en-US" sz="2800" dirty="0"/>
              <a:t>without a credit-bearing </a:t>
            </a:r>
            <a:r>
              <a:rPr lang="en-US" sz="2800" dirty="0" smtClean="0"/>
              <a:t>pre-requisite</a:t>
            </a:r>
          </a:p>
          <a:p>
            <a:pPr lvl="6"/>
            <a:r>
              <a:rPr lang="en-US" sz="2400" dirty="0" smtClean="0"/>
              <a:t>No college-level math pre-requisites are necessary, e.g., College Algebra</a:t>
            </a:r>
          </a:p>
          <a:p>
            <a:pPr lvl="6"/>
            <a:r>
              <a:rPr lang="en-US" sz="2400" dirty="0" smtClean="0"/>
              <a:t>Enter the course when college </a:t>
            </a:r>
            <a:r>
              <a:rPr lang="en-US" sz="2400" dirty="0"/>
              <a:t>ready (that is, have completed remedial if needed, like MAT 050: Quantitative Literacy</a:t>
            </a:r>
            <a:r>
              <a:rPr lang="en-US" sz="2400" dirty="0" smtClean="0"/>
              <a:t>)</a:t>
            </a:r>
            <a:endParaRPr lang="en-US" sz="2400" dirty="0"/>
          </a:p>
          <a:p>
            <a:pPr marL="749808" lvl="4" indent="0">
              <a:buNone/>
            </a:pPr>
            <a:endParaRPr lang="en-US" sz="2800" dirty="0" smtClean="0"/>
          </a:p>
        </p:txBody>
      </p:sp>
    </p:spTree>
    <p:extLst>
      <p:ext uri="{BB962C8B-B14F-4D97-AF65-F5344CB8AC3E}">
        <p14:creationId xmlns:p14="http://schemas.microsoft.com/office/powerpoint/2010/main" val="396197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 </a:t>
            </a:r>
            <a:r>
              <a:rPr lang="en-US" dirty="0" err="1" smtClean="0"/>
              <a:t>QuanThinkingPath</a:t>
            </a:r>
            <a:r>
              <a:rPr lang="en-US" dirty="0" smtClean="0"/>
              <a:t>, I </a:t>
            </a:r>
            <a:endParaRPr lang="en-US" dirty="0"/>
          </a:p>
        </p:txBody>
      </p:sp>
      <p:sp>
        <p:nvSpPr>
          <p:cNvPr id="3" name="Content Placeholder 2"/>
          <p:cNvSpPr>
            <a:spLocks noGrp="1"/>
          </p:cNvSpPr>
          <p:nvPr>
            <p:ph idx="1"/>
          </p:nvPr>
        </p:nvSpPr>
        <p:spPr/>
        <p:txBody>
          <a:bodyPr>
            <a:normAutofit fontScale="85000" lnSpcReduction="20000"/>
          </a:bodyPr>
          <a:lstStyle/>
          <a:p>
            <a:pPr lvl="3"/>
            <a:endParaRPr lang="en-US" dirty="0" smtClean="0"/>
          </a:p>
          <a:p>
            <a:pPr lvl="2">
              <a:buFont typeface="Wingdings" panose="05000000000000000000" pitchFamily="2" charset="2"/>
              <a:buChar char="§"/>
            </a:pPr>
            <a:r>
              <a:rPr lang="en-US" sz="2800" b="1" dirty="0" err="1"/>
              <a:t>QuanThinkingPath</a:t>
            </a:r>
            <a:endParaRPr lang="en-US" sz="2800" b="1" dirty="0"/>
          </a:p>
          <a:p>
            <a:pPr lvl="4"/>
            <a:r>
              <a:rPr lang="en-US" sz="3100" dirty="0" smtClean="0"/>
              <a:t>MAT </a:t>
            </a:r>
            <a:r>
              <a:rPr lang="en-US" sz="3100" dirty="0"/>
              <a:t>050 as the developmental education path</a:t>
            </a:r>
          </a:p>
          <a:p>
            <a:pPr lvl="4"/>
            <a:r>
              <a:rPr lang="en-US" sz="3100" dirty="0"/>
              <a:t>Meets the gtPathways/core </a:t>
            </a:r>
            <a:r>
              <a:rPr lang="en-US" sz="3100" dirty="0" smtClean="0"/>
              <a:t>Gen Ed </a:t>
            </a:r>
            <a:r>
              <a:rPr lang="en-US" sz="3100" dirty="0"/>
              <a:t>requirement</a:t>
            </a:r>
          </a:p>
          <a:p>
            <a:pPr lvl="4"/>
            <a:r>
              <a:rPr lang="en-US" sz="3100" dirty="0"/>
              <a:t>Generally is a terminal math </a:t>
            </a:r>
            <a:r>
              <a:rPr lang="en-US" sz="3100" dirty="0" smtClean="0"/>
              <a:t>course</a:t>
            </a:r>
          </a:p>
          <a:p>
            <a:pPr lvl="4"/>
            <a:r>
              <a:rPr lang="en-US" sz="3100" dirty="0" smtClean="0"/>
              <a:t>Recommendation </a:t>
            </a:r>
            <a:r>
              <a:rPr lang="en-US" sz="3100" dirty="0"/>
              <a:t>is for courses to be rigorous, support problem solving, numerical and reasoning skills, and address the state competencies</a:t>
            </a:r>
            <a:r>
              <a:rPr lang="en-US" sz="3100" dirty="0" smtClean="0"/>
              <a:t>.</a:t>
            </a:r>
          </a:p>
          <a:p>
            <a:pPr marL="749808" lvl="4" indent="0">
              <a:buNone/>
            </a:pPr>
            <a:endParaRPr lang="en-US" sz="2800" b="1" dirty="0"/>
          </a:p>
          <a:p>
            <a:pPr lvl="4"/>
            <a:r>
              <a:rPr lang="en-US" sz="2800" dirty="0"/>
              <a:t>Courses may include: </a:t>
            </a:r>
          </a:p>
          <a:p>
            <a:pPr lvl="6">
              <a:buFont typeface="Arial" panose="020B0604020202020204" pitchFamily="34" charset="0"/>
              <a:buChar char="•"/>
            </a:pPr>
            <a:r>
              <a:rPr lang="en-US" sz="2800" dirty="0" smtClean="0"/>
              <a:t>Revised Math </a:t>
            </a:r>
            <a:r>
              <a:rPr lang="en-US" sz="2800" dirty="0"/>
              <a:t>for Liberal Arts course</a:t>
            </a:r>
          </a:p>
          <a:p>
            <a:pPr lvl="6">
              <a:buFont typeface="Arial" panose="020B0604020202020204" pitchFamily="34" charset="0"/>
              <a:buChar char="•"/>
            </a:pPr>
            <a:r>
              <a:rPr lang="en-US" sz="2800" dirty="0"/>
              <a:t>New algebra-based modeling course </a:t>
            </a:r>
          </a:p>
          <a:p>
            <a:pPr lvl="3"/>
            <a:endParaRPr lang="en-US" dirty="0"/>
          </a:p>
          <a:p>
            <a:pPr lvl="3"/>
            <a:endParaRPr lang="en-US" dirty="0" smtClean="0"/>
          </a:p>
          <a:p>
            <a:endParaRPr lang="en-US" dirty="0"/>
          </a:p>
        </p:txBody>
      </p:sp>
    </p:spTree>
    <p:extLst>
      <p:ext uri="{BB962C8B-B14F-4D97-AF65-F5344CB8AC3E}">
        <p14:creationId xmlns:p14="http://schemas.microsoft.com/office/powerpoint/2010/main" val="394105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a:t>
            </a:r>
            <a:r>
              <a:rPr lang="en-US" dirty="0" smtClean="0"/>
              <a:t>– </a:t>
            </a:r>
            <a:r>
              <a:rPr lang="en-US" dirty="0" err="1" smtClean="0"/>
              <a:t>QuanThinkingPath</a:t>
            </a:r>
            <a:r>
              <a:rPr lang="en-US" dirty="0" smtClean="0"/>
              <a:t>, II</a:t>
            </a:r>
            <a:endParaRPr lang="en-US" dirty="0"/>
          </a:p>
        </p:txBody>
      </p:sp>
      <p:sp>
        <p:nvSpPr>
          <p:cNvPr id="3" name="Content Placeholder 2"/>
          <p:cNvSpPr>
            <a:spLocks noGrp="1"/>
          </p:cNvSpPr>
          <p:nvPr>
            <p:ph idx="1"/>
          </p:nvPr>
        </p:nvSpPr>
        <p:spPr/>
        <p:txBody>
          <a:bodyPr>
            <a:normAutofit/>
          </a:bodyPr>
          <a:lstStyle/>
          <a:p>
            <a:pPr lvl="3">
              <a:buFont typeface="Wingdings" panose="05000000000000000000" pitchFamily="2" charset="2"/>
              <a:buChar char="§"/>
            </a:pPr>
            <a:r>
              <a:rPr lang="en-US" sz="2600" b="1" dirty="0" err="1" smtClean="0"/>
              <a:t>QuanThinkingPath</a:t>
            </a:r>
            <a:endParaRPr lang="en-US" sz="2600" dirty="0" smtClean="0"/>
          </a:p>
          <a:p>
            <a:pPr lvl="4"/>
            <a:r>
              <a:rPr lang="en-US" sz="2600" dirty="0" smtClean="0"/>
              <a:t>Recommended revisions for existing </a:t>
            </a:r>
            <a:r>
              <a:rPr lang="en-US" sz="2600" dirty="0"/>
              <a:t>Liberal Arts course</a:t>
            </a:r>
          </a:p>
          <a:p>
            <a:pPr lvl="6">
              <a:buFont typeface="Arial" panose="020B0604020202020204" pitchFamily="34" charset="0"/>
              <a:buChar char="•"/>
            </a:pPr>
            <a:r>
              <a:rPr lang="en-US" sz="2400" dirty="0" smtClean="0"/>
              <a:t>Consistency </a:t>
            </a:r>
            <a:r>
              <a:rPr lang="en-US" sz="2400" dirty="0"/>
              <a:t>in key </a:t>
            </a:r>
            <a:r>
              <a:rPr lang="en-US" sz="2400" dirty="0" smtClean="0"/>
              <a:t>topics </a:t>
            </a:r>
          </a:p>
          <a:p>
            <a:pPr lvl="8">
              <a:buFont typeface="Wingdings" panose="05000000000000000000" pitchFamily="2" charset="2"/>
              <a:buChar char="ü"/>
            </a:pPr>
            <a:r>
              <a:rPr lang="en-US" sz="2400" dirty="0" smtClean="0"/>
              <a:t>Financial literacy, descriptive statistics, algebraic models and reasoning</a:t>
            </a:r>
          </a:p>
          <a:p>
            <a:pPr lvl="8">
              <a:buFont typeface="Wingdings" panose="05000000000000000000" pitchFamily="2" charset="2"/>
              <a:buChar char="ü"/>
            </a:pPr>
            <a:r>
              <a:rPr lang="en-US" sz="2400" dirty="0" smtClean="0"/>
              <a:t>Additional topics to include use CCCNS content/competencies</a:t>
            </a:r>
            <a:endParaRPr lang="en-US" sz="2400" dirty="0"/>
          </a:p>
          <a:p>
            <a:pPr lvl="6">
              <a:buFont typeface="Arial" panose="020B0604020202020204" pitchFamily="34" charset="0"/>
              <a:buChar char="•"/>
            </a:pPr>
            <a:r>
              <a:rPr lang="en-US" sz="2400" dirty="0" smtClean="0"/>
              <a:t>More depth, less breadth</a:t>
            </a:r>
            <a:endParaRPr lang="en-US" sz="2400" dirty="0"/>
          </a:p>
          <a:p>
            <a:pPr lvl="6">
              <a:buFont typeface="Arial" panose="020B0604020202020204" pitchFamily="34" charset="0"/>
              <a:buChar char="•"/>
            </a:pPr>
            <a:r>
              <a:rPr lang="en-US" sz="2400" dirty="0" smtClean="0"/>
              <a:t>Emphasis on </a:t>
            </a:r>
            <a:r>
              <a:rPr lang="en-US" sz="2400" dirty="0"/>
              <a:t>modeling, problem solving, and quantitative reasoning</a:t>
            </a:r>
          </a:p>
          <a:p>
            <a:pPr lvl="6">
              <a:buFont typeface="Arial" panose="020B0604020202020204" pitchFamily="34" charset="0"/>
              <a:buChar char="•"/>
            </a:pPr>
            <a:r>
              <a:rPr lang="en-US" sz="2400" dirty="0"/>
              <a:t>Less emphasis on </a:t>
            </a:r>
            <a:r>
              <a:rPr lang="en-US" sz="2400" dirty="0" smtClean="0"/>
              <a:t>appreciation of math topics</a:t>
            </a:r>
            <a:endParaRPr lang="en-US" sz="2400" dirty="0"/>
          </a:p>
          <a:p>
            <a:endParaRPr lang="en-US" dirty="0"/>
          </a:p>
        </p:txBody>
      </p:sp>
    </p:spTree>
    <p:extLst>
      <p:ext uri="{BB962C8B-B14F-4D97-AF65-F5344CB8AC3E}">
        <p14:creationId xmlns:p14="http://schemas.microsoft.com/office/powerpoint/2010/main" val="949302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Recommendation – </a:t>
            </a:r>
            <a:r>
              <a:rPr lang="en-US" sz="4400" dirty="0" err="1" smtClean="0"/>
              <a:t>QuanThinkingPath</a:t>
            </a:r>
            <a:r>
              <a:rPr lang="en-US" sz="4400" dirty="0" smtClean="0"/>
              <a:t>, III  </a:t>
            </a:r>
            <a:endParaRPr lang="en-US" sz="4400"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Ø"/>
            </a:pPr>
            <a:r>
              <a:rPr lang="en-US" sz="2800" dirty="0" smtClean="0"/>
              <a:t>  Develop </a:t>
            </a:r>
            <a:r>
              <a:rPr lang="en-US" sz="2800" dirty="0"/>
              <a:t>new algebraic modeling course for the </a:t>
            </a:r>
            <a:r>
              <a:rPr lang="en-US" sz="2800" dirty="0" smtClean="0"/>
              <a:t>CCCNS/4-year  	schools</a:t>
            </a:r>
          </a:p>
          <a:p>
            <a:pPr marL="201168" lvl="1" indent="0">
              <a:buNone/>
            </a:pPr>
            <a:endParaRPr lang="en-US" sz="1600" dirty="0" smtClean="0"/>
          </a:p>
          <a:p>
            <a:pPr lvl="3">
              <a:buFont typeface="Courier New" panose="02070309020205020404" pitchFamily="49" charset="0"/>
              <a:buChar char="o"/>
            </a:pPr>
            <a:r>
              <a:rPr lang="en-US" sz="2400" dirty="0" smtClean="0"/>
              <a:t> Focus intended for majors that need Algebra skills but not Calculus</a:t>
            </a:r>
          </a:p>
          <a:p>
            <a:pPr lvl="3">
              <a:buFont typeface="Courier New" panose="02070309020205020404" pitchFamily="49" charset="0"/>
              <a:buChar char="o"/>
            </a:pPr>
            <a:r>
              <a:rPr lang="en-US" sz="2400" dirty="0" smtClean="0"/>
              <a:t> More conversation to come</a:t>
            </a:r>
          </a:p>
          <a:p>
            <a:pPr lvl="5">
              <a:buFont typeface="Wingdings" panose="05000000000000000000" pitchFamily="2" charset="2"/>
              <a:buChar char="§"/>
            </a:pPr>
            <a:r>
              <a:rPr lang="en-US" sz="2400" dirty="0"/>
              <a:t> </a:t>
            </a:r>
            <a:r>
              <a:rPr lang="en-US" sz="2400" dirty="0" smtClean="0"/>
              <a:t>Intended Learning Outcomes to be determined</a:t>
            </a:r>
          </a:p>
          <a:p>
            <a:pPr lvl="5">
              <a:buFont typeface="Wingdings" panose="05000000000000000000" pitchFamily="2" charset="2"/>
              <a:buChar char="§"/>
            </a:pPr>
            <a:r>
              <a:rPr lang="en-US" sz="2400" dirty="0" smtClean="0"/>
              <a:t>Assessment Approaches</a:t>
            </a:r>
          </a:p>
          <a:p>
            <a:pPr lvl="5">
              <a:buFont typeface="Wingdings" panose="05000000000000000000" pitchFamily="2" charset="2"/>
              <a:buChar char="§"/>
            </a:pPr>
            <a:r>
              <a:rPr lang="en-US" sz="2400" dirty="0" smtClean="0"/>
              <a:t>Content to be determined</a:t>
            </a:r>
          </a:p>
          <a:p>
            <a:pPr lvl="5">
              <a:buFont typeface="Wingdings" panose="05000000000000000000" pitchFamily="2" charset="2"/>
              <a:buChar char="§"/>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954" y="3685907"/>
            <a:ext cx="1885709" cy="2183187"/>
          </a:xfrm>
          <a:prstGeom prst="rect">
            <a:avLst/>
          </a:prstGeom>
        </p:spPr>
      </p:pic>
    </p:spTree>
    <p:extLst>
      <p:ext uri="{BB962C8B-B14F-4D97-AF65-F5344CB8AC3E}">
        <p14:creationId xmlns:p14="http://schemas.microsoft.com/office/powerpoint/2010/main" val="2139056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2 – Advising, I</a:t>
            </a:r>
            <a:endParaRPr lang="en-US" dirty="0"/>
          </a:p>
        </p:txBody>
      </p:sp>
      <p:sp>
        <p:nvSpPr>
          <p:cNvPr id="3" name="Content Placeholder 2"/>
          <p:cNvSpPr>
            <a:spLocks noGrp="1"/>
          </p:cNvSpPr>
          <p:nvPr>
            <p:ph idx="1"/>
          </p:nvPr>
        </p:nvSpPr>
        <p:spPr>
          <a:xfrm>
            <a:off x="1097280" y="1845734"/>
            <a:ext cx="10058400" cy="4379968"/>
          </a:xfrm>
        </p:spPr>
        <p:txBody>
          <a:bodyPr>
            <a:normAutofit lnSpcReduction="10000"/>
          </a:bodyPr>
          <a:lstStyle/>
          <a:p>
            <a:pPr lvl="2">
              <a:buFont typeface="Wingdings" panose="05000000000000000000" pitchFamily="2" charset="2"/>
              <a:buChar char="Ø"/>
            </a:pPr>
            <a:r>
              <a:rPr lang="en-US" sz="2800" dirty="0" smtClean="0"/>
              <a:t> </a:t>
            </a:r>
            <a:r>
              <a:rPr lang="en-US" sz="2800" b="1" dirty="0" smtClean="0"/>
              <a:t>Gateway math course based on meta major (a group of programs with similar core requirements)</a:t>
            </a:r>
          </a:p>
          <a:p>
            <a:pPr lvl="4">
              <a:buFont typeface="Wingdings" panose="05000000000000000000" pitchFamily="2" charset="2"/>
              <a:buChar char="§"/>
            </a:pPr>
            <a:r>
              <a:rPr lang="en-US" sz="2800" dirty="0"/>
              <a:t> Connect meta major to pathways and programs of </a:t>
            </a:r>
            <a:r>
              <a:rPr lang="en-US" sz="2800" dirty="0" smtClean="0"/>
              <a:t>study</a:t>
            </a:r>
          </a:p>
          <a:p>
            <a:pPr lvl="7">
              <a:buFont typeface="Courier New" panose="02070309020205020404" pitchFamily="49" charset="0"/>
              <a:buChar char="o"/>
            </a:pPr>
            <a:r>
              <a:rPr lang="en-US" sz="2800" dirty="0" err="1" smtClean="0"/>
              <a:t>CalcPath</a:t>
            </a:r>
            <a:r>
              <a:rPr lang="en-US" sz="2800" dirty="0" smtClean="0"/>
              <a:t> – STEM and majors that require Calculus</a:t>
            </a:r>
          </a:p>
          <a:p>
            <a:pPr lvl="7">
              <a:buFont typeface="Courier New" panose="02070309020205020404" pitchFamily="49" charset="0"/>
              <a:buChar char="o"/>
            </a:pPr>
            <a:r>
              <a:rPr lang="en-US" sz="2800" dirty="0" err="1" smtClean="0"/>
              <a:t>StatPath</a:t>
            </a:r>
            <a:r>
              <a:rPr lang="en-US" sz="2800" dirty="0" smtClean="0"/>
              <a:t> – often Social &amp; Behavioral Sciences</a:t>
            </a:r>
          </a:p>
          <a:p>
            <a:pPr lvl="7">
              <a:buFont typeface="Courier New" panose="02070309020205020404" pitchFamily="49" charset="0"/>
              <a:buChar char="o"/>
            </a:pPr>
            <a:r>
              <a:rPr lang="en-US" sz="2800" dirty="0" err="1" smtClean="0"/>
              <a:t>QuanThinkingPath</a:t>
            </a:r>
            <a:r>
              <a:rPr lang="en-US" sz="2800" dirty="0" smtClean="0"/>
              <a:t> – often Arts &amp; Humanities majors</a:t>
            </a:r>
          </a:p>
          <a:p>
            <a:pPr lvl="4">
              <a:buFont typeface="Wingdings" panose="05000000000000000000" pitchFamily="2" charset="2"/>
              <a:buChar char="§"/>
            </a:pPr>
            <a:r>
              <a:rPr lang="en-US" sz="2800" dirty="0" smtClean="0"/>
              <a:t> Advisors help student select appropriate math for pathway</a:t>
            </a:r>
          </a:p>
          <a:p>
            <a:pPr lvl="4">
              <a:buFont typeface="Wingdings" panose="05000000000000000000" pitchFamily="2" charset="2"/>
              <a:buChar char="§"/>
            </a:pPr>
            <a:r>
              <a:rPr lang="en-US" sz="2800" dirty="0" smtClean="0"/>
              <a:t>College Algebra should not be the default math course</a:t>
            </a:r>
          </a:p>
          <a:p>
            <a:pPr lvl="7">
              <a:buFont typeface="Courier New" panose="02070309020205020404" pitchFamily="49" charset="0"/>
              <a:buChar char="o"/>
            </a:pPr>
            <a:r>
              <a:rPr lang="en-US" sz="2800" dirty="0" smtClean="0"/>
              <a:t>Examine math requirements of major instead of using math to “weed” out students</a:t>
            </a:r>
            <a:endParaRPr lang="en-US" sz="2800" dirty="0"/>
          </a:p>
        </p:txBody>
      </p:sp>
    </p:spTree>
    <p:extLst>
      <p:ext uri="{BB962C8B-B14F-4D97-AF65-F5344CB8AC3E}">
        <p14:creationId xmlns:p14="http://schemas.microsoft.com/office/powerpoint/2010/main" val="1565918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a:t>
            </a:r>
            <a:r>
              <a:rPr lang="en-US" dirty="0" smtClean="0"/>
              <a:t>2 – Advising, II</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sz="2800" dirty="0" smtClean="0"/>
              <a:t> </a:t>
            </a:r>
            <a:r>
              <a:rPr lang="en-US" sz="2800" b="1" dirty="0" smtClean="0"/>
              <a:t>Multiple Measures of College Readiness</a:t>
            </a:r>
          </a:p>
          <a:p>
            <a:pPr lvl="3">
              <a:buFont typeface="Wingdings" panose="05000000000000000000" pitchFamily="2" charset="2"/>
              <a:buChar char="§"/>
            </a:pPr>
            <a:r>
              <a:rPr lang="en-US" sz="2400" dirty="0" smtClean="0"/>
              <a:t>CDHE </a:t>
            </a:r>
            <a:r>
              <a:rPr lang="en-US" sz="2400" dirty="0"/>
              <a:t>remedial policy should add HS GPA as an indicator of college </a:t>
            </a:r>
            <a:r>
              <a:rPr lang="en-US" sz="2400" dirty="0" smtClean="0"/>
              <a:t>readiness</a:t>
            </a:r>
          </a:p>
          <a:p>
            <a:pPr lvl="1">
              <a:buFont typeface="Wingdings" panose="05000000000000000000" pitchFamily="2" charset="2"/>
              <a:buChar char="Ø"/>
            </a:pPr>
            <a:r>
              <a:rPr lang="en-US" sz="2800" b="1" dirty="0"/>
              <a:t>Coordinate with partner disciplines</a:t>
            </a:r>
          </a:p>
          <a:p>
            <a:pPr lvl="3">
              <a:buFont typeface="Wingdings" panose="05000000000000000000" pitchFamily="2" charset="2"/>
              <a:buChar char="§"/>
            </a:pPr>
            <a:r>
              <a:rPr lang="en-US" sz="2400" dirty="0"/>
              <a:t>Revisit the math courses in some Degrees with Designation (</a:t>
            </a:r>
            <a:r>
              <a:rPr lang="en-US" sz="2400" dirty="0" err="1"/>
              <a:t>DwD’s</a:t>
            </a:r>
            <a:r>
              <a:rPr lang="en-US" sz="2400" dirty="0"/>
              <a:t>)</a:t>
            </a:r>
          </a:p>
          <a:p>
            <a:pPr lvl="4">
              <a:buFont typeface="Courier New" panose="02070309020205020404" pitchFamily="49" charset="0"/>
              <a:buChar char="o"/>
            </a:pPr>
            <a:r>
              <a:rPr lang="en-US" sz="2400" dirty="0"/>
              <a:t> Some </a:t>
            </a:r>
            <a:r>
              <a:rPr lang="en-US" sz="2400" dirty="0" err="1"/>
              <a:t>DwD’s</a:t>
            </a:r>
            <a:r>
              <a:rPr lang="en-US" sz="2400" dirty="0"/>
              <a:t> probably require inappropriate math</a:t>
            </a:r>
          </a:p>
          <a:p>
            <a:pPr lvl="3">
              <a:buFont typeface="Wingdings" panose="05000000000000000000" pitchFamily="2" charset="2"/>
              <a:buChar char="§"/>
            </a:pPr>
            <a:r>
              <a:rPr lang="en-US" sz="2400" dirty="0"/>
              <a:t>Ask client discipline to identify the top math competencies they want students to get for the major which will lead to choosing the best gateway math course </a:t>
            </a:r>
          </a:p>
          <a:p>
            <a:pPr lvl="3">
              <a:buFont typeface="Wingdings" panose="05000000000000000000" pitchFamily="2" charset="2"/>
              <a:buChar char="§"/>
            </a:pPr>
            <a:r>
              <a:rPr lang="en-US" sz="2400" dirty="0"/>
              <a:t>Include as part of regular program review process for the client discipline</a:t>
            </a:r>
          </a:p>
          <a:p>
            <a:pPr marL="566928" lvl="3" indent="0">
              <a:buNone/>
            </a:pPr>
            <a:endParaRPr lang="en-US" sz="2400" dirty="0"/>
          </a:p>
        </p:txBody>
      </p:sp>
    </p:spTree>
    <p:extLst>
      <p:ext uri="{BB962C8B-B14F-4D97-AF65-F5344CB8AC3E}">
        <p14:creationId xmlns:p14="http://schemas.microsoft.com/office/powerpoint/2010/main" val="2119484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Support &amp; Professional Development </a:t>
            </a:r>
            <a:r>
              <a:rPr lang="en-US" dirty="0" smtClean="0"/>
              <a:t>– 1</a:t>
            </a:r>
            <a:br>
              <a:rPr lang="en-US" dirty="0" smtClean="0"/>
            </a:br>
            <a:r>
              <a:rPr lang="en-US" dirty="0" smtClean="0"/>
              <a:t>Expand </a:t>
            </a:r>
            <a:r>
              <a:rPr lang="en-US" dirty="0"/>
              <a:t>instructor base</a:t>
            </a:r>
          </a:p>
        </p:txBody>
      </p:sp>
      <p:sp>
        <p:nvSpPr>
          <p:cNvPr id="3" name="Content Placeholder 2"/>
          <p:cNvSpPr>
            <a:spLocks noGrp="1"/>
          </p:cNvSpPr>
          <p:nvPr>
            <p:ph idx="1"/>
          </p:nvPr>
        </p:nvSpPr>
        <p:spPr/>
        <p:txBody>
          <a:bodyPr>
            <a:normAutofit fontScale="92500" lnSpcReduction="10000"/>
          </a:bodyPr>
          <a:lstStyle/>
          <a:p>
            <a:pPr marL="0" indent="0">
              <a:buNone/>
            </a:pPr>
            <a:endParaRPr lang="en-US" sz="2800" dirty="0"/>
          </a:p>
          <a:p>
            <a:pPr marL="201168" lvl="1" indent="0">
              <a:buNone/>
            </a:pPr>
            <a:r>
              <a:rPr lang="en-US" sz="2600" i="1" dirty="0" smtClean="0">
                <a:solidFill>
                  <a:srgbClr val="00B0F0"/>
                </a:solidFill>
              </a:rPr>
              <a:t>Currently </a:t>
            </a:r>
            <a:r>
              <a:rPr lang="en-US" sz="2600" i="1" dirty="0">
                <a:solidFill>
                  <a:srgbClr val="00B0F0"/>
                </a:solidFill>
              </a:rPr>
              <a:t>there are not enough qualified instructors for Math for Liberal Arts and Statistics, leaving sections taught by part-time instructors who may have very little to no experience and/or time to prepare for teaching these courses.  In particular, teaching statistics requires intuition that is developed over time</a:t>
            </a:r>
            <a:r>
              <a:rPr lang="en-US" sz="2600" i="1" dirty="0">
                <a:solidFill>
                  <a:srgbClr val="000090"/>
                </a:solidFill>
              </a:rPr>
              <a:t>.</a:t>
            </a:r>
          </a:p>
          <a:p>
            <a:pPr marL="201168" lvl="1" indent="0">
              <a:buNone/>
            </a:pPr>
            <a:endParaRPr lang="en-US" sz="2600" i="1" dirty="0"/>
          </a:p>
          <a:p>
            <a:pPr marL="201168" lvl="1" indent="0">
              <a:buNone/>
            </a:pPr>
            <a:r>
              <a:rPr lang="en-US" sz="2600" dirty="0"/>
              <a:t>Recommendations:</a:t>
            </a:r>
          </a:p>
          <a:p>
            <a:pPr marL="715518" lvl="1" indent="-514350">
              <a:buFont typeface="+mj-lt"/>
              <a:buAutoNum type="arabicPeriod"/>
            </a:pPr>
            <a:r>
              <a:rPr lang="en-US" sz="2600" dirty="0"/>
              <a:t>Have new instructors spend time with a “master” instructor.</a:t>
            </a:r>
          </a:p>
          <a:p>
            <a:pPr marL="715518" lvl="1" indent="-514350">
              <a:buFont typeface="+mj-lt"/>
              <a:buAutoNum type="arabicPeriod"/>
            </a:pPr>
            <a:r>
              <a:rPr lang="en-US" sz="2600" dirty="0" smtClean="0"/>
              <a:t>Supply </a:t>
            </a:r>
            <a:r>
              <a:rPr lang="en-US" sz="2600" dirty="0"/>
              <a:t>instructors with well-developed syllabi and materials</a:t>
            </a:r>
          </a:p>
          <a:p>
            <a:pPr marL="715518" lvl="1" indent="-514350">
              <a:buFont typeface="+mj-lt"/>
              <a:buAutoNum type="arabicPeriod"/>
            </a:pPr>
            <a:r>
              <a:rPr lang="en-US" sz="2600" dirty="0"/>
              <a:t>Have course leaders.</a:t>
            </a:r>
          </a:p>
          <a:p>
            <a:pPr marL="201168" lvl="1" indent="0">
              <a:buNone/>
            </a:pPr>
            <a:r>
              <a:rPr lang="en-US" sz="2600" dirty="0"/>
              <a:t> </a:t>
            </a:r>
          </a:p>
          <a:p>
            <a:endParaRPr lang="en-US" dirty="0"/>
          </a:p>
        </p:txBody>
      </p:sp>
    </p:spTree>
    <p:extLst>
      <p:ext uri="{BB962C8B-B14F-4D97-AF65-F5344CB8AC3E}">
        <p14:creationId xmlns:p14="http://schemas.microsoft.com/office/powerpoint/2010/main" val="180339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Support &amp; Professional Development – </a:t>
            </a:r>
            <a:r>
              <a:rPr lang="en-US" dirty="0" smtClean="0"/>
              <a:t>2</a:t>
            </a:r>
            <a:r>
              <a:rPr lang="en-US" dirty="0"/>
              <a:t/>
            </a:r>
            <a:br>
              <a:rPr lang="en-US" dirty="0"/>
            </a:br>
            <a:r>
              <a:rPr lang="en-US" dirty="0" smtClean="0"/>
              <a:t>Provide </a:t>
            </a:r>
            <a:r>
              <a:rPr lang="en-US" dirty="0"/>
              <a:t>system-wide </a:t>
            </a:r>
            <a:r>
              <a:rPr lang="en-US" dirty="0" smtClean="0"/>
              <a:t>resources</a:t>
            </a:r>
            <a:endParaRPr lang="en-US" dirty="0"/>
          </a:p>
        </p:txBody>
      </p:sp>
      <p:sp>
        <p:nvSpPr>
          <p:cNvPr id="3" name="Content Placeholder 2"/>
          <p:cNvSpPr>
            <a:spLocks noGrp="1"/>
          </p:cNvSpPr>
          <p:nvPr>
            <p:ph idx="1"/>
          </p:nvPr>
        </p:nvSpPr>
        <p:spPr/>
        <p:txBody>
          <a:bodyPr/>
          <a:lstStyle/>
          <a:p>
            <a:r>
              <a:rPr lang="en-US" sz="2400" i="1" dirty="0" smtClean="0">
                <a:solidFill>
                  <a:srgbClr val="00B0F0"/>
                </a:solidFill>
              </a:rPr>
              <a:t>Introductory level math courses are populated by students who are not confident in their math skills.   These courses are considered to be some of the most challenging to teach.</a:t>
            </a:r>
          </a:p>
          <a:p>
            <a:pPr marL="201168" lvl="1" indent="0">
              <a:buNone/>
            </a:pPr>
            <a:r>
              <a:rPr lang="en-US" sz="2600" dirty="0"/>
              <a:t>Recommendations:</a:t>
            </a:r>
          </a:p>
          <a:p>
            <a:pPr marL="715518" lvl="1" indent="-514350">
              <a:buFont typeface="+mj-lt"/>
              <a:buAutoNum type="arabicPeriod"/>
            </a:pPr>
            <a:r>
              <a:rPr lang="en-US" sz="2600" dirty="0" smtClean="0"/>
              <a:t>Provide a repository of course specific information.</a:t>
            </a:r>
          </a:p>
          <a:p>
            <a:pPr marL="715518" lvl="1" indent="-514350">
              <a:buFont typeface="+mj-lt"/>
              <a:buAutoNum type="arabicPeriod"/>
            </a:pPr>
            <a:r>
              <a:rPr lang="en-US" sz="2600" dirty="0" smtClean="0"/>
              <a:t>Expand faculty professional development opportunities to allow for discussion time about individual courses (i.e., Fac2Fac Conferences)</a:t>
            </a:r>
          </a:p>
          <a:p>
            <a:pPr marL="715518" lvl="1" indent="-514350">
              <a:buFont typeface="+mj-lt"/>
              <a:buAutoNum type="arabicPeriod"/>
            </a:pPr>
            <a:r>
              <a:rPr lang="en-US" sz="2600" dirty="0" smtClean="0"/>
              <a:t>Provide resources to implement common assessments.</a:t>
            </a:r>
            <a:endParaRPr lang="en-US" dirty="0"/>
          </a:p>
          <a:p>
            <a:endParaRPr lang="en-US" dirty="0"/>
          </a:p>
        </p:txBody>
      </p:sp>
    </p:spTree>
    <p:extLst>
      <p:ext uri="{BB962C8B-B14F-4D97-AF65-F5344CB8AC3E}">
        <p14:creationId xmlns:p14="http://schemas.microsoft.com/office/powerpoint/2010/main" val="3248645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Pathways Task Force Members</a:t>
            </a:r>
            <a:endParaRPr lang="en-US" dirty="0"/>
          </a:p>
        </p:txBody>
      </p:sp>
      <p:sp>
        <p:nvSpPr>
          <p:cNvPr id="3" name="Content Placeholder 2"/>
          <p:cNvSpPr>
            <a:spLocks noGrp="1"/>
          </p:cNvSpPr>
          <p:nvPr>
            <p:ph sz="half" idx="1"/>
          </p:nvPr>
        </p:nvSpPr>
        <p:spPr>
          <a:xfrm>
            <a:off x="959317" y="1845735"/>
            <a:ext cx="4937760" cy="4023360"/>
          </a:xfrm>
        </p:spPr>
        <p:txBody>
          <a:bodyPr>
            <a:normAutofit/>
          </a:bodyPr>
          <a:lstStyle/>
          <a:p>
            <a:pPr>
              <a:spcBef>
                <a:spcPts val="400"/>
              </a:spcBef>
            </a:pPr>
            <a:r>
              <a:rPr lang="en-US" dirty="0" smtClean="0"/>
              <a:t>Steve Aldrich, Adams State U</a:t>
            </a:r>
          </a:p>
          <a:p>
            <a:pPr>
              <a:spcBef>
                <a:spcPts val="400"/>
              </a:spcBef>
            </a:pPr>
            <a:r>
              <a:rPr lang="en-US" dirty="0" smtClean="0"/>
              <a:t>Dean Allison, UNC</a:t>
            </a:r>
          </a:p>
          <a:p>
            <a:pPr>
              <a:spcBef>
                <a:spcPts val="400"/>
              </a:spcBef>
            </a:pPr>
            <a:r>
              <a:rPr lang="en-US" dirty="0" smtClean="0"/>
              <a:t>Lynn </a:t>
            </a:r>
            <a:r>
              <a:rPr lang="en-US" dirty="0" err="1" smtClean="0"/>
              <a:t>Bennethum</a:t>
            </a:r>
            <a:r>
              <a:rPr lang="en-US" dirty="0" smtClean="0"/>
              <a:t>, UC Denver</a:t>
            </a:r>
          </a:p>
          <a:p>
            <a:pPr>
              <a:spcBef>
                <a:spcPts val="400"/>
              </a:spcBef>
            </a:pPr>
            <a:r>
              <a:rPr lang="en-US" dirty="0" smtClean="0"/>
              <a:t>Sandy Gilpin, Fort Lewis</a:t>
            </a:r>
          </a:p>
          <a:p>
            <a:pPr>
              <a:spcBef>
                <a:spcPts val="400"/>
              </a:spcBef>
            </a:pPr>
            <a:r>
              <a:rPr lang="en-US" dirty="0" smtClean="0"/>
              <a:t>Alexander Hulpke, CSU</a:t>
            </a:r>
          </a:p>
          <a:p>
            <a:pPr>
              <a:spcBef>
                <a:spcPts val="400"/>
              </a:spcBef>
            </a:pPr>
            <a:r>
              <a:rPr lang="en-US" dirty="0" smtClean="0"/>
              <a:t>Rick Miranda, CSU</a:t>
            </a:r>
          </a:p>
          <a:p>
            <a:pPr>
              <a:spcBef>
                <a:spcPts val="400"/>
              </a:spcBef>
            </a:pPr>
            <a:r>
              <a:rPr lang="en-US" dirty="0" smtClean="0"/>
              <a:t>Rick Ott, Colorado Mesa U</a:t>
            </a:r>
          </a:p>
          <a:p>
            <a:pPr>
              <a:spcBef>
                <a:spcPts val="400"/>
              </a:spcBef>
            </a:pPr>
            <a:r>
              <a:rPr lang="en-US" dirty="0" smtClean="0"/>
              <a:t>Shelly Ray Parsons, Aims CC</a:t>
            </a:r>
          </a:p>
          <a:p>
            <a:pPr>
              <a:spcBef>
                <a:spcPts val="400"/>
              </a:spcBef>
            </a:pPr>
            <a:endParaRPr lang="en-US" dirty="0" smtClean="0"/>
          </a:p>
          <a:p>
            <a:pPr>
              <a:spcBef>
                <a:spcPts val="0"/>
              </a:spcBef>
            </a:pPr>
            <a:r>
              <a:rPr lang="en-US" dirty="0" smtClean="0"/>
              <a:t>with technical assistance and support from The</a:t>
            </a:r>
            <a:r>
              <a:rPr lang="en-US" dirty="0"/>
              <a:t> </a:t>
            </a:r>
            <a:r>
              <a:rPr lang="en-US" dirty="0" smtClean="0"/>
              <a:t>Charles A. Dana Center and Complete College America </a:t>
            </a:r>
            <a:endParaRPr lang="en-US" dirty="0"/>
          </a:p>
        </p:txBody>
      </p:sp>
      <p:sp>
        <p:nvSpPr>
          <p:cNvPr id="4" name="Content Placeholder 3"/>
          <p:cNvSpPr>
            <a:spLocks noGrp="1"/>
          </p:cNvSpPr>
          <p:nvPr>
            <p:ph sz="half" idx="2"/>
          </p:nvPr>
        </p:nvSpPr>
        <p:spPr>
          <a:xfrm>
            <a:off x="6217920" y="1845734"/>
            <a:ext cx="4937760" cy="4196477"/>
          </a:xfrm>
        </p:spPr>
        <p:txBody>
          <a:bodyPr>
            <a:normAutofit/>
          </a:bodyPr>
          <a:lstStyle/>
          <a:p>
            <a:pPr>
              <a:spcBef>
                <a:spcPts val="400"/>
              </a:spcBef>
            </a:pPr>
            <a:r>
              <a:rPr lang="en-US" dirty="0" smtClean="0"/>
              <a:t>Dave </a:t>
            </a:r>
            <a:r>
              <a:rPr lang="en-US" dirty="0" err="1" smtClean="0"/>
              <a:t>Ruch</a:t>
            </a:r>
            <a:r>
              <a:rPr lang="en-US" dirty="0" smtClean="0"/>
              <a:t>, Metro State U</a:t>
            </a:r>
          </a:p>
          <a:p>
            <a:pPr>
              <a:spcBef>
                <a:spcPts val="400"/>
              </a:spcBef>
            </a:pPr>
            <a:r>
              <a:rPr lang="en-US" dirty="0" smtClean="0"/>
              <a:t>Casey Sacks, Colorado Community College System</a:t>
            </a:r>
          </a:p>
          <a:p>
            <a:pPr>
              <a:spcBef>
                <a:spcPts val="400"/>
              </a:spcBef>
            </a:pPr>
            <a:r>
              <a:rPr lang="en-US" dirty="0" smtClean="0"/>
              <a:t>Rob Tubbs, UC Boulder</a:t>
            </a:r>
          </a:p>
          <a:p>
            <a:pPr>
              <a:spcBef>
                <a:spcPts val="400"/>
              </a:spcBef>
            </a:pPr>
            <a:r>
              <a:rPr lang="en-US" dirty="0" err="1" smtClean="0"/>
              <a:t>Alexsis</a:t>
            </a:r>
            <a:r>
              <a:rPr lang="en-US" dirty="0" smtClean="0"/>
              <a:t> Venter, Arapahoe CC</a:t>
            </a:r>
          </a:p>
          <a:p>
            <a:pPr>
              <a:spcBef>
                <a:spcPts val="400"/>
              </a:spcBef>
            </a:pPr>
            <a:r>
              <a:rPr lang="en-US" dirty="0" smtClean="0"/>
              <a:t>Frank Zizza, CSU-Pueblo</a:t>
            </a:r>
          </a:p>
          <a:p>
            <a:pPr>
              <a:spcBef>
                <a:spcPts val="400"/>
              </a:spcBef>
            </a:pPr>
            <a:r>
              <a:rPr lang="en-US" dirty="0" smtClean="0"/>
              <a:t>Ian </a:t>
            </a:r>
            <a:r>
              <a:rPr lang="en-US" dirty="0" err="1" smtClean="0"/>
              <a:t>Macgillivray</a:t>
            </a:r>
            <a:r>
              <a:rPr lang="en-US" dirty="0" smtClean="0"/>
              <a:t>, CDHE </a:t>
            </a:r>
          </a:p>
          <a:p>
            <a:pPr marL="0" indent="0">
              <a:spcBef>
                <a:spcPts val="400"/>
              </a:spcBef>
              <a:buNone/>
            </a:pPr>
            <a:endParaRPr lang="en-US" dirty="0"/>
          </a:p>
          <a:p>
            <a:pPr>
              <a:spcBef>
                <a:spcPts val="400"/>
              </a:spcBef>
            </a:pPr>
            <a:r>
              <a:rPr lang="en-US" dirty="0">
                <a:solidFill>
                  <a:srgbClr val="0070C0"/>
                </a:solidFill>
                <a:hlinkClick r:id="rId3"/>
              </a:rPr>
              <a:t>http://completecollege.org</a:t>
            </a:r>
            <a:r>
              <a:rPr lang="en-US" dirty="0" smtClean="0">
                <a:solidFill>
                  <a:srgbClr val="0070C0"/>
                </a:solidFill>
                <a:hlinkClick r:id="rId3"/>
              </a:rPr>
              <a:t>/</a:t>
            </a:r>
            <a:r>
              <a:rPr lang="en-US" dirty="0" smtClean="0">
                <a:solidFill>
                  <a:srgbClr val="0070C0"/>
                </a:solidFill>
              </a:rPr>
              <a:t> </a:t>
            </a:r>
          </a:p>
          <a:p>
            <a:pPr>
              <a:spcBef>
                <a:spcPts val="400"/>
              </a:spcBef>
            </a:pPr>
            <a:endParaRPr lang="en-US" sz="800" dirty="0" smtClean="0"/>
          </a:p>
          <a:p>
            <a:pPr>
              <a:spcBef>
                <a:spcPts val="400"/>
              </a:spcBef>
            </a:pPr>
            <a:r>
              <a:rPr lang="en-US" dirty="0">
                <a:hlinkClick r:id="rId4"/>
              </a:rPr>
              <a:t>http://</a:t>
            </a:r>
            <a:r>
              <a:rPr lang="en-US" dirty="0" smtClean="0">
                <a:hlinkClick r:id="rId4"/>
              </a:rPr>
              <a:t>www.utdanacenter.org/higher-education/new-mathways-project/</a:t>
            </a:r>
            <a:r>
              <a:rPr lang="en-US" dirty="0" smtClean="0"/>
              <a:t> </a:t>
            </a:r>
            <a:endParaRPr lang="en-US" dirty="0"/>
          </a:p>
        </p:txBody>
      </p:sp>
    </p:spTree>
    <p:extLst>
      <p:ext uri="{BB962C8B-B14F-4D97-AF65-F5344CB8AC3E}">
        <p14:creationId xmlns:p14="http://schemas.microsoft.com/office/powerpoint/2010/main" val="4003412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a:xfrm>
            <a:off x="1097279" y="1845733"/>
            <a:ext cx="10714969" cy="4382679"/>
          </a:xfrm>
        </p:spPr>
        <p:txBody>
          <a:bodyPr>
            <a:normAutofit/>
          </a:bodyPr>
          <a:lstStyle/>
          <a:p>
            <a:pPr lvl="1">
              <a:buFont typeface="Wingdings" panose="05000000000000000000" pitchFamily="2" charset="2"/>
              <a:buChar char="§"/>
            </a:pPr>
            <a:r>
              <a:rPr lang="en-US" sz="2800" i="1" dirty="0" smtClean="0"/>
              <a:t> </a:t>
            </a:r>
            <a:r>
              <a:rPr lang="en-CA" sz="2800" dirty="0" smtClean="0"/>
              <a:t> </a:t>
            </a:r>
            <a:r>
              <a:rPr lang="en-CA" sz="2800" dirty="0"/>
              <a:t>Draft a public statement on the importance of better alignment of </a:t>
            </a:r>
            <a:r>
              <a:rPr lang="en-CA" sz="2800" dirty="0" smtClean="0"/>
              <a:t>and advising into gateway </a:t>
            </a:r>
            <a:r>
              <a:rPr lang="en-CA" sz="2800" dirty="0"/>
              <a:t>math </a:t>
            </a:r>
            <a:r>
              <a:rPr lang="en-CA" sz="2800" dirty="0" smtClean="0"/>
              <a:t>courses.</a:t>
            </a:r>
          </a:p>
          <a:p>
            <a:pPr lvl="1">
              <a:buFont typeface="Wingdings" panose="05000000000000000000" pitchFamily="2" charset="2"/>
              <a:buChar char="§"/>
            </a:pPr>
            <a:r>
              <a:rPr lang="en-US" sz="2800" dirty="0"/>
              <a:t>Identify </a:t>
            </a:r>
            <a:r>
              <a:rPr lang="en-US" sz="2800" dirty="0" smtClean="0"/>
              <a:t>and </a:t>
            </a:r>
            <a:r>
              <a:rPr lang="en-US" sz="2800" dirty="0"/>
              <a:t>suggest alternative gateway math courses, that are rigorous and of quality in content and competencies, and that are appropriately aligned with the math skills students need to succeed in their programs of </a:t>
            </a:r>
            <a:r>
              <a:rPr lang="en-US" sz="2800" dirty="0" smtClean="0"/>
              <a:t>study.</a:t>
            </a:r>
            <a:endParaRPr lang="en-US" sz="2800" dirty="0"/>
          </a:p>
          <a:p>
            <a:pPr lvl="1">
              <a:buFont typeface="Wingdings" panose="05000000000000000000" pitchFamily="2" charset="2"/>
              <a:buChar char="§"/>
            </a:pPr>
            <a:r>
              <a:rPr lang="en-US" sz="2800" dirty="0" smtClean="0"/>
              <a:t> </a:t>
            </a:r>
            <a:r>
              <a:rPr lang="en-US" sz="2800" dirty="0"/>
              <a:t>Work with representatives from academic disciplines and advisors to review math requirements and consider alternative courses to college algebra for non-calculus based majors. </a:t>
            </a:r>
          </a:p>
          <a:p>
            <a:pPr lvl="1">
              <a:buFont typeface="Wingdings" panose="05000000000000000000" pitchFamily="2" charset="2"/>
              <a:buChar char="§"/>
            </a:pPr>
            <a:endParaRPr lang="en-US" sz="2800" dirty="0"/>
          </a:p>
        </p:txBody>
      </p:sp>
    </p:spTree>
    <p:extLst>
      <p:ext uri="{BB962C8B-B14F-4D97-AF65-F5344CB8AC3E}">
        <p14:creationId xmlns:p14="http://schemas.microsoft.com/office/powerpoint/2010/main" val="4159129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smtClean="0"/>
              <a:t>right” math course?</a:t>
            </a:r>
            <a:endParaRPr lang="en-US" dirty="0"/>
          </a:p>
        </p:txBody>
      </p:sp>
      <p:sp>
        <p:nvSpPr>
          <p:cNvPr id="3" name="Slide Number Placeholder 2"/>
          <p:cNvSpPr>
            <a:spLocks noGrp="1"/>
          </p:cNvSpPr>
          <p:nvPr>
            <p:ph type="sldNum" sz="quarter" idx="12"/>
          </p:nvPr>
        </p:nvSpPr>
        <p:spPr/>
        <p:txBody>
          <a:bodyPr/>
          <a:lstStyle/>
          <a:p>
            <a:fld id="{3F344A3C-B014-9844-8081-CA08F1419EA2}" type="slidenum">
              <a:rPr lang="en-US" smtClean="0"/>
              <a:t>4</a:t>
            </a:fld>
            <a:endParaRPr lang="en-US"/>
          </a:p>
        </p:txBody>
      </p:sp>
      <p:graphicFrame>
        <p:nvGraphicFramePr>
          <p:cNvPr id="7" name="Chart 6"/>
          <p:cNvGraphicFramePr/>
          <p:nvPr>
            <p:extLst>
              <p:ext uri="{D42A27DB-BD31-4B8C-83A1-F6EECF244321}">
                <p14:modId xmlns:p14="http://schemas.microsoft.com/office/powerpoint/2010/main" val="529037352"/>
              </p:ext>
            </p:extLst>
          </p:nvPr>
        </p:nvGraphicFramePr>
        <p:xfrm>
          <a:off x="586946" y="1719571"/>
          <a:ext cx="7407876" cy="474021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ular Callout 5"/>
          <p:cNvSpPr/>
          <p:nvPr/>
        </p:nvSpPr>
        <p:spPr bwMode="auto">
          <a:xfrm>
            <a:off x="4241861" y="2209513"/>
            <a:ext cx="3581400" cy="1521967"/>
          </a:xfrm>
          <a:prstGeom prst="wedgeRectCallout">
            <a:avLst>
              <a:gd name="adj1" fmla="val -73671"/>
              <a:gd name="adj2" fmla="val 33978"/>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2000" dirty="0">
                <a:latin typeface="Arial" pitchFamily="-110" charset="0"/>
                <a:ea typeface="ヒラギノ角ゴ Pro W3" pitchFamily="-110" charset="-128"/>
                <a:cs typeface="ヒラギノ角ゴ Pro W3" pitchFamily="-110" charset="-128"/>
              </a:rPr>
              <a:t>Virtually no students who pass college algebra ever start Calculus III, which is a key course for STEM majors.  </a:t>
            </a:r>
          </a:p>
        </p:txBody>
      </p:sp>
      <p:sp>
        <p:nvSpPr>
          <p:cNvPr id="9" name="Rectangle 8"/>
          <p:cNvSpPr/>
          <p:nvPr/>
        </p:nvSpPr>
        <p:spPr>
          <a:xfrm>
            <a:off x="7280189" y="5336487"/>
            <a:ext cx="4648200" cy="830997"/>
          </a:xfrm>
          <a:prstGeom prst="rect">
            <a:avLst/>
          </a:prstGeom>
        </p:spPr>
        <p:txBody>
          <a:bodyPr wrap="square">
            <a:spAutoFit/>
          </a:bodyPr>
          <a:lstStyle/>
          <a:p>
            <a:r>
              <a:rPr lang="en-US" sz="1200" dirty="0"/>
              <a:t>Dunbar, S. 2005. </a:t>
            </a:r>
            <a:r>
              <a:rPr lang="en-US" sz="1200" i="1" dirty="0"/>
              <a:t>Enrollment flow to and from courses below calculus . </a:t>
            </a:r>
            <a:r>
              <a:rPr lang="en-US" sz="1200" dirty="0"/>
              <a:t>In A Fresh State for Collegiate mathematics: Rethinking the Courses below calculus, N.B. Hastings et al. (Eds.). Washington DC: MAA Notes, Mathematical Association of America. </a:t>
            </a:r>
            <a:endParaRPr lang="en-US" sz="1200" i="1" dirty="0"/>
          </a:p>
        </p:txBody>
      </p:sp>
    </p:spTree>
    <p:extLst>
      <p:ext uri="{BB962C8B-B14F-4D97-AF65-F5344CB8AC3E}">
        <p14:creationId xmlns:p14="http://schemas.microsoft.com/office/powerpoint/2010/main" val="104677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Distribution </a:t>
            </a:r>
            <a:r>
              <a:rPr lang="en-US" sz="4000" dirty="0"/>
              <a:t>of students enrolled in </a:t>
            </a:r>
            <a:r>
              <a:rPr lang="en-US" sz="4000" dirty="0" smtClean="0"/>
              <a:t>three </a:t>
            </a:r>
            <a:r>
              <a:rPr lang="en-US" sz="4000" dirty="0"/>
              <a:t>gateway courses by </a:t>
            </a:r>
            <a:r>
              <a:rPr lang="en-US" sz="4000" dirty="0" smtClean="0"/>
              <a:t>four year institution</a:t>
            </a:r>
            <a:endParaRPr lang="en-US" sz="4000" dirty="0"/>
          </a:p>
        </p:txBody>
      </p:sp>
      <p:pic>
        <p:nvPicPr>
          <p:cNvPr id="14" name="Picture 13"/>
          <p:cNvPicPr>
            <a:picLocks noChangeAspect="1"/>
          </p:cNvPicPr>
          <p:nvPr/>
        </p:nvPicPr>
        <p:blipFill>
          <a:blip r:embed="rId3"/>
          <a:stretch>
            <a:fillRect/>
          </a:stretch>
        </p:blipFill>
        <p:spPr>
          <a:xfrm>
            <a:off x="2185756" y="1737360"/>
            <a:ext cx="7881447" cy="4460240"/>
          </a:xfrm>
          <a:prstGeom prst="rect">
            <a:avLst/>
          </a:prstGeom>
        </p:spPr>
      </p:pic>
    </p:spTree>
    <p:extLst>
      <p:ext uri="{BB962C8B-B14F-4D97-AF65-F5344CB8AC3E}">
        <p14:creationId xmlns:p14="http://schemas.microsoft.com/office/powerpoint/2010/main" val="351466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Distribution of students enrolled in three gateway courses by </a:t>
            </a:r>
            <a:r>
              <a:rPr lang="en-US" sz="4000" dirty="0" smtClean="0"/>
              <a:t>institution – Community Colleges</a:t>
            </a:r>
            <a:endParaRPr lang="en-US" sz="4000" dirty="0"/>
          </a:p>
        </p:txBody>
      </p:sp>
      <p:pic>
        <p:nvPicPr>
          <p:cNvPr id="7" name="Picture 6"/>
          <p:cNvPicPr>
            <a:picLocks noChangeAspect="1"/>
          </p:cNvPicPr>
          <p:nvPr/>
        </p:nvPicPr>
        <p:blipFill>
          <a:blip r:embed="rId3"/>
          <a:stretch>
            <a:fillRect/>
          </a:stretch>
        </p:blipFill>
        <p:spPr>
          <a:xfrm>
            <a:off x="3099859" y="1872828"/>
            <a:ext cx="5739342" cy="4401392"/>
          </a:xfrm>
          <a:prstGeom prst="rect">
            <a:avLst/>
          </a:prstGeom>
        </p:spPr>
      </p:pic>
    </p:spTree>
    <p:extLst>
      <p:ext uri="{BB962C8B-B14F-4D97-AF65-F5344CB8AC3E}">
        <p14:creationId xmlns:p14="http://schemas.microsoft.com/office/powerpoint/2010/main" val="202646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q"/>
            </a:pPr>
            <a:r>
              <a:rPr lang="en-US" sz="2600" dirty="0" smtClean="0"/>
              <a:t>Four 4-year institutions </a:t>
            </a:r>
            <a:r>
              <a:rPr lang="en-US" sz="2600" dirty="0"/>
              <a:t>have the majority of students in college </a:t>
            </a:r>
            <a:r>
              <a:rPr lang="en-US" sz="2600" dirty="0" smtClean="0"/>
              <a:t>algebra; the others have students distributed almost equally across the 3 gateway math courses.</a:t>
            </a:r>
            <a:endParaRPr lang="en-US" sz="2600" dirty="0"/>
          </a:p>
          <a:p>
            <a:pPr marL="182880" lvl="2" indent="0">
              <a:spcBef>
                <a:spcPts val="1200"/>
              </a:spcBef>
              <a:spcAft>
                <a:spcPts val="200"/>
              </a:spcAft>
              <a:buSzPct val="100000"/>
              <a:buNone/>
            </a:pPr>
            <a:endParaRPr lang="en-US" sz="2400" dirty="0"/>
          </a:p>
          <a:p>
            <a:pPr lvl="1">
              <a:buFont typeface="Wingdings" panose="05000000000000000000" pitchFamily="2" charset="2"/>
              <a:buChar char="q"/>
            </a:pPr>
            <a:r>
              <a:rPr lang="en-US" sz="2800" dirty="0" smtClean="0"/>
              <a:t> Nearly </a:t>
            </a:r>
            <a:r>
              <a:rPr lang="en-US" sz="2800" dirty="0"/>
              <a:t>all of </a:t>
            </a:r>
            <a:r>
              <a:rPr lang="en-US" sz="2800" dirty="0" smtClean="0"/>
              <a:t>the community colleges </a:t>
            </a:r>
            <a:r>
              <a:rPr lang="en-US" sz="2800" dirty="0"/>
              <a:t>have much larger enrollments in </a:t>
            </a:r>
            <a:r>
              <a:rPr lang="en-US" sz="2800" dirty="0" smtClean="0"/>
              <a:t>College Algebra</a:t>
            </a:r>
          </a:p>
          <a:p>
            <a:pPr marL="201168" lvl="1" indent="0">
              <a:buNone/>
            </a:pPr>
            <a:endParaRPr lang="en-US" sz="2400" dirty="0" smtClean="0"/>
          </a:p>
        </p:txBody>
      </p:sp>
    </p:spTree>
    <p:extLst>
      <p:ext uri="{BB962C8B-B14F-4D97-AF65-F5344CB8AC3E}">
        <p14:creationId xmlns:p14="http://schemas.microsoft.com/office/powerpoint/2010/main" val="2880933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Today</a:t>
            </a:r>
            <a:endParaRPr lang="en-US" dirty="0"/>
          </a:p>
        </p:txBody>
      </p:sp>
      <p:sp>
        <p:nvSpPr>
          <p:cNvPr id="3" name="Content Placeholder 2"/>
          <p:cNvSpPr>
            <a:spLocks noGrp="1"/>
          </p:cNvSpPr>
          <p:nvPr>
            <p:ph idx="1"/>
          </p:nvPr>
        </p:nvSpPr>
        <p:spPr/>
        <p:txBody>
          <a:bodyPr/>
          <a:lstStyle/>
          <a:p>
            <a:endParaRPr lang="en-US" dirty="0" smtClean="0"/>
          </a:p>
          <a:p>
            <a:pPr lvl="1">
              <a:buFont typeface="Wingdings" panose="05000000000000000000" pitchFamily="2" charset="2"/>
              <a:buChar char="q"/>
            </a:pPr>
            <a:r>
              <a:rPr lang="en-US" sz="3200" dirty="0"/>
              <a:t> </a:t>
            </a:r>
            <a:r>
              <a:rPr lang="en-US" sz="3200" dirty="0" smtClean="0"/>
              <a:t> Curriculum</a:t>
            </a:r>
          </a:p>
          <a:p>
            <a:pPr lvl="1">
              <a:buFont typeface="Wingdings" panose="05000000000000000000" pitchFamily="2" charset="2"/>
              <a:buChar char="q"/>
            </a:pPr>
            <a:endParaRPr lang="en-US" sz="3200" dirty="0"/>
          </a:p>
          <a:p>
            <a:pPr lvl="1">
              <a:buFont typeface="Wingdings" panose="05000000000000000000" pitchFamily="2" charset="2"/>
              <a:buChar char="q"/>
            </a:pPr>
            <a:r>
              <a:rPr lang="en-US" sz="3200" dirty="0" smtClean="0"/>
              <a:t>  Advising</a:t>
            </a:r>
            <a:endParaRPr lang="en-US" sz="3200" dirty="0"/>
          </a:p>
          <a:p>
            <a:pPr marL="201168" lvl="1" indent="0">
              <a:buNone/>
            </a:pPr>
            <a:endParaRPr lang="en-US" sz="3200" dirty="0"/>
          </a:p>
          <a:p>
            <a:pPr lvl="1">
              <a:buFont typeface="Wingdings" panose="05000000000000000000" pitchFamily="2" charset="2"/>
              <a:buChar char="q"/>
            </a:pPr>
            <a:r>
              <a:rPr lang="en-US" sz="3200" dirty="0" smtClean="0"/>
              <a:t>    Support &amp; Professional </a:t>
            </a:r>
          </a:p>
          <a:p>
            <a:pPr marL="201168" lvl="1" indent="0">
              <a:buNone/>
            </a:pPr>
            <a:r>
              <a:rPr lang="en-US" sz="3200" dirty="0"/>
              <a:t> </a:t>
            </a:r>
            <a:r>
              <a:rPr lang="en-US" sz="3200" dirty="0" smtClean="0"/>
              <a:t>       Development</a:t>
            </a:r>
          </a:p>
          <a:p>
            <a:pPr lvl="1">
              <a:buFont typeface="Wingdings" panose="05000000000000000000" pitchFamily="2" charset="2"/>
              <a:buChar char="q"/>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640" y="3248975"/>
            <a:ext cx="3562350" cy="3057525"/>
          </a:xfrm>
          <a:prstGeom prst="rect">
            <a:avLst/>
          </a:prstGeom>
        </p:spPr>
      </p:pic>
    </p:spTree>
    <p:extLst>
      <p:ext uri="{BB962C8B-B14F-4D97-AF65-F5344CB8AC3E}">
        <p14:creationId xmlns:p14="http://schemas.microsoft.com/office/powerpoint/2010/main" val="4009598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1 - Curriculum </a:t>
            </a:r>
            <a:endParaRPr lang="en-US" dirty="0"/>
          </a:p>
        </p:txBody>
      </p:sp>
      <p:sp>
        <p:nvSpPr>
          <p:cNvPr id="3" name="Content Placeholder 2"/>
          <p:cNvSpPr>
            <a:spLocks noGrp="1"/>
          </p:cNvSpPr>
          <p:nvPr>
            <p:ph sz="half" idx="1"/>
          </p:nvPr>
        </p:nvSpPr>
        <p:spPr>
          <a:xfrm>
            <a:off x="1097278" y="1845734"/>
            <a:ext cx="7220989" cy="4023360"/>
          </a:xfrm>
        </p:spPr>
        <p:txBody>
          <a:bodyPr>
            <a:normAutofit/>
          </a:bodyPr>
          <a:lstStyle/>
          <a:p>
            <a:pPr marL="201168" lvl="1" indent="0">
              <a:buNone/>
            </a:pPr>
            <a:endParaRPr lang="en-US" sz="3600" dirty="0" smtClean="0"/>
          </a:p>
          <a:p>
            <a:pPr lvl="1">
              <a:buFont typeface="Wingdings" panose="05000000000000000000" pitchFamily="2" charset="2"/>
              <a:buChar char="Ø"/>
            </a:pPr>
            <a:r>
              <a:rPr lang="en-US" sz="3600" dirty="0" smtClean="0"/>
              <a:t> Revise </a:t>
            </a:r>
            <a:r>
              <a:rPr lang="en-US" sz="3600" dirty="0"/>
              <a:t>current math pathways into </a:t>
            </a:r>
            <a:r>
              <a:rPr lang="en-US" sz="3600" dirty="0" smtClean="0"/>
              <a:t> 	more </a:t>
            </a:r>
            <a:r>
              <a:rPr lang="en-US" sz="3600" dirty="0"/>
              <a:t>well </a:t>
            </a:r>
            <a:r>
              <a:rPr lang="en-US" sz="3600" dirty="0" smtClean="0"/>
              <a:t>defined </a:t>
            </a:r>
            <a:r>
              <a:rPr lang="en-US" sz="3600" dirty="0"/>
              <a:t>pathways</a:t>
            </a:r>
          </a:p>
          <a:p>
            <a:pPr lvl="4">
              <a:buFont typeface="Wingdings" panose="05000000000000000000" pitchFamily="2" charset="2"/>
              <a:buChar char="§"/>
            </a:pPr>
            <a:r>
              <a:rPr lang="en-US" sz="3600" b="1" dirty="0" smtClean="0"/>
              <a:t> </a:t>
            </a:r>
            <a:r>
              <a:rPr lang="en-US" sz="3600" b="1" dirty="0" err="1" smtClean="0"/>
              <a:t>CalcPath</a:t>
            </a:r>
            <a:endParaRPr lang="en-US" sz="3600" b="1" dirty="0"/>
          </a:p>
          <a:p>
            <a:pPr lvl="4">
              <a:buFont typeface="Wingdings" panose="05000000000000000000" pitchFamily="2" charset="2"/>
              <a:buChar char="§"/>
            </a:pPr>
            <a:r>
              <a:rPr lang="en-US" sz="3600" b="1" dirty="0" smtClean="0"/>
              <a:t> </a:t>
            </a:r>
            <a:r>
              <a:rPr lang="en-US" sz="3600" b="1" dirty="0" err="1" smtClean="0"/>
              <a:t>StatPath</a:t>
            </a:r>
            <a:endParaRPr lang="en-US" sz="3600" b="1" dirty="0"/>
          </a:p>
          <a:p>
            <a:pPr lvl="4">
              <a:buFont typeface="Wingdings" panose="05000000000000000000" pitchFamily="2" charset="2"/>
              <a:buChar char="§"/>
            </a:pPr>
            <a:r>
              <a:rPr lang="en-US" sz="3600" b="1" dirty="0" smtClean="0"/>
              <a:t> </a:t>
            </a:r>
            <a:r>
              <a:rPr lang="en-US" sz="3600" b="1" dirty="0" err="1" smtClean="0"/>
              <a:t>QuanThinkingPath</a:t>
            </a:r>
            <a:endParaRPr lang="en-US" sz="3600" b="1"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18268" y="2368080"/>
            <a:ext cx="3375294" cy="2526649"/>
          </a:xfrm>
        </p:spPr>
      </p:pic>
    </p:spTree>
    <p:extLst>
      <p:ext uri="{BB962C8B-B14F-4D97-AF65-F5344CB8AC3E}">
        <p14:creationId xmlns:p14="http://schemas.microsoft.com/office/powerpoint/2010/main" val="1391612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1536</TotalTime>
  <Words>2105</Words>
  <Application>Microsoft Office PowerPoint</Application>
  <PresentationFormat>Custom</PresentationFormat>
  <Paragraphs>207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Retrospect</vt:lpstr>
      <vt:lpstr>Colorado Math Pathways  Task Force Recommendations</vt:lpstr>
      <vt:lpstr>Math Pathways Task Force Members</vt:lpstr>
      <vt:lpstr>Mission</vt:lpstr>
      <vt:lpstr>What is the “right” math course?</vt:lpstr>
      <vt:lpstr>Distribution of students enrolled in three gateway courses by four year institution</vt:lpstr>
      <vt:lpstr>Distribution of students enrolled in three gateway courses by institution – Community Colleges</vt:lpstr>
      <vt:lpstr>Summary</vt:lpstr>
      <vt:lpstr>Recommendations for Today</vt:lpstr>
      <vt:lpstr>Recommendation 1 - Curriculum </vt:lpstr>
      <vt:lpstr>Recommendation - CalcPath </vt:lpstr>
      <vt:lpstr>Recommendation - StatPath </vt:lpstr>
      <vt:lpstr>Recommendation – QuanThinkingPath, I </vt:lpstr>
      <vt:lpstr>Recommendation – QuanThinkingPath, II</vt:lpstr>
      <vt:lpstr>Recommendation – QuanThinkingPath, III  </vt:lpstr>
      <vt:lpstr>Recommendation 2 – Advising, I</vt:lpstr>
      <vt:lpstr>Recommendation 2 – Advising, II</vt:lpstr>
      <vt:lpstr>Support &amp; Professional Development – 1 Expand instructor base</vt:lpstr>
      <vt:lpstr>Support &amp; Professional Development – 2 Provide system-wide resources</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Math Pathways Task Force</dc:title>
  <dc:creator>Allison, Dean</dc:creator>
  <cp:lastModifiedBy>Page, Abbie</cp:lastModifiedBy>
  <cp:revision>135</cp:revision>
  <cp:lastPrinted>2015-10-21T15:41:37Z</cp:lastPrinted>
  <dcterms:created xsi:type="dcterms:W3CDTF">2015-04-14T21:13:50Z</dcterms:created>
  <dcterms:modified xsi:type="dcterms:W3CDTF">2016-04-01T21:35:02Z</dcterms:modified>
</cp:coreProperties>
</file>