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8" r:id="rId2"/>
  </p:sldMasterIdLst>
  <p:notesMasterIdLst>
    <p:notesMasterId r:id="rId14"/>
  </p:notesMasterIdLst>
  <p:handoutMasterIdLst>
    <p:handoutMasterId r:id="rId15"/>
  </p:handoutMasterIdLst>
  <p:sldIdLst>
    <p:sldId id="369" r:id="rId3"/>
    <p:sldId id="391" r:id="rId4"/>
    <p:sldId id="392" r:id="rId5"/>
    <p:sldId id="393" r:id="rId6"/>
    <p:sldId id="388" r:id="rId7"/>
    <p:sldId id="349" r:id="rId8"/>
    <p:sldId id="389" r:id="rId9"/>
    <p:sldId id="394" r:id="rId10"/>
    <p:sldId id="390" r:id="rId11"/>
    <p:sldId id="395" r:id="rId12"/>
    <p:sldId id="38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17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3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53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70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5883" algn="l" defTabSz="457177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060" algn="l" defTabSz="457177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236" algn="l" defTabSz="457177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413" algn="l" defTabSz="457177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Scott Yeager" initials="DS" lastIdx="3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A6A"/>
    <a:srgbClr val="0C0B0B"/>
    <a:srgbClr val="006600"/>
    <a:srgbClr val="330099"/>
    <a:srgbClr val="3300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4" autoAdjust="0"/>
    <p:restoredTop sz="98805" autoAdjust="0"/>
  </p:normalViewPr>
  <p:slideViewPr>
    <p:cSldViewPr>
      <p:cViewPr>
        <p:scale>
          <a:sx n="81" d="100"/>
          <a:sy n="81" d="100"/>
        </p:scale>
        <p:origin x="-678" y="-672"/>
      </p:cViewPr>
      <p:guideLst>
        <p:guide orient="horz" pos="144"/>
        <p:guide pos="1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>
              <a:defRPr sz="2000" b="1" i="0" u="none" strike="noStrike">
                <a:solidFill>
                  <a:srgbClr val="000000"/>
                </a:solidFill>
                <a:latin typeface="Helvetica"/>
              </a:defRPr>
            </a:pPr>
            <a:r>
              <a:rPr lang="en-US" sz="2000" b="1" i="0" u="none" strike="noStrike" dirty="0">
                <a:solidFill>
                  <a:srgbClr val="000000"/>
                </a:solidFill>
                <a:latin typeface="Helvetica"/>
              </a:rPr>
              <a:t>Results of TBR Co-requisite Full Implementation</a:t>
            </a:r>
          </a:p>
        </c:rich>
      </c:tx>
      <c:layout>
        <c:manualLayout>
          <c:xMode val="edge"/>
          <c:yMode val="edge"/>
          <c:x val="0.185074278308892"/>
          <c:y val="0"/>
          <c:w val="0.45039200000000001"/>
          <c:h val="8.3647100000000002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112992"/>
          <c:y val="8.3647100000000002E-2"/>
          <c:w val="0.820631"/>
          <c:h val="0.797521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Pre-requisite Model AY 2012-13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%" sourceLinked="0"/>
            <c:txPr>
              <a:bodyPr/>
              <a:lstStyle/>
              <a:p>
                <a:pPr>
                  <a:defRPr sz="19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No ACT</c:v>
                </c:pt>
                <c:pt idx="7">
                  <c:v>Total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2.682E-2</c:v>
                </c:pt>
                <c:pt idx="1">
                  <c:v>3.8392000000000003E-2</c:v>
                </c:pt>
                <c:pt idx="2">
                  <c:v>6.7901000000000003E-2</c:v>
                </c:pt>
                <c:pt idx="3">
                  <c:v>0.114609</c:v>
                </c:pt>
                <c:pt idx="4">
                  <c:v>0.19681599999999999</c:v>
                </c:pt>
                <c:pt idx="5">
                  <c:v>0.25600499999999998</c:v>
                </c:pt>
                <c:pt idx="6">
                  <c:v>0.130745</c:v>
                </c:pt>
                <c:pt idx="7">
                  <c:v>0.123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Full Implementation - Fall 2015 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.0%" sourceLinked="0"/>
            <c:txPr>
              <a:bodyPr/>
              <a:lstStyle/>
              <a:p>
                <a:pPr>
                  <a:defRPr sz="1900" b="0" i="0" u="none" strike="noStrike">
                    <a:solidFill>
                      <a:srgbClr val="000000"/>
                    </a:solidFill>
                    <a:latin typeface="Helvetica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Sheet1!$B$1:$I$1</c:f>
              <c:strCache>
                <c:ptCount val="8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No ACT</c:v>
                </c:pt>
                <c:pt idx="7">
                  <c:v>Total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0.27100000000000002</c:v>
                </c:pt>
                <c:pt idx="1">
                  <c:v>0.33400000000000002</c:v>
                </c:pt>
                <c:pt idx="2">
                  <c:v>0.42599999999999999</c:v>
                </c:pt>
                <c:pt idx="3">
                  <c:v>0.51100000000000001</c:v>
                </c:pt>
                <c:pt idx="4">
                  <c:v>0.61099999999999999</c:v>
                </c:pt>
                <c:pt idx="5">
                  <c:v>0.65900000000000003</c:v>
                </c:pt>
                <c:pt idx="6">
                  <c:v>0.436</c:v>
                </c:pt>
                <c:pt idx="7">
                  <c:v>0.51700000000000002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122814976"/>
        <c:axId val="70887680"/>
      </c:barChart>
      <c:catAx>
        <c:axId val="12281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5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70887680"/>
        <c:crosses val="autoZero"/>
        <c:auto val="1"/>
        <c:lblAlgn val="ctr"/>
        <c:lblOffset val="100"/>
        <c:noMultiLvlLbl val="1"/>
      </c:catAx>
      <c:valAx>
        <c:axId val="7088768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#,##0%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600" b="0" i="0" u="none" strike="noStrike">
                <a:solidFill>
                  <a:srgbClr val="000000"/>
                </a:solidFill>
                <a:latin typeface="Helvetica"/>
              </a:defRPr>
            </a:pPr>
            <a:endParaRPr lang="en-US"/>
          </a:p>
        </c:txPr>
        <c:crossAx val="122814976"/>
        <c:crosses val="autoZero"/>
        <c:crossBetween val="between"/>
        <c:majorUnit val="0.17499999999999999"/>
        <c:minorUnit val="8.7499999999999994E-2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94766802202564304"/>
          <c:w val="1"/>
          <c:h val="5.2331900000000001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700" b="0" i="0" u="none" strike="noStrike">
              <a:solidFill>
                <a:srgbClr val="000000"/>
              </a:solidFill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71000000000006E-2"/>
          <c:y val="5.5243800000000003E-2"/>
          <c:w val="0.42957899999999999"/>
          <c:h val="0.74763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Algebra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1481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Statistics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4558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Finite Mathematics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6"/>
                    <a:satOff val="23858"/>
                    <a:lumOff val="7773"/>
                  </a:schemeClr>
                </a:gs>
                <a:gs pos="100000">
                  <a:schemeClr val="accent3">
                    <a:hueOff val="-192296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368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Liberal Arts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hueOff val="495547"/>
                    <a:lumOff val="5161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Sheet1!$B$1:$B$1</c:f>
              <c:strCache>
                <c:ptCount val="1"/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122816000"/>
        <c:axId val="70889984"/>
      </c:barChart>
      <c:catAx>
        <c:axId val="122816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-1890000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70889984"/>
        <c:crosses val="autoZero"/>
        <c:auto val="1"/>
        <c:lblAlgn val="ctr"/>
        <c:lblOffset val="100"/>
        <c:noMultiLvlLbl val="1"/>
      </c:catAx>
      <c:valAx>
        <c:axId val="70889984"/>
        <c:scaling>
          <c:orientation val="minMax"/>
          <c:max val="5000"/>
          <c:min val="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000" b="0" i="0" u="none" strike="noStrike">
                <a:solidFill>
                  <a:srgbClr val="000000"/>
                </a:solidFill>
                <a:latin typeface="Helvetica Light"/>
              </a:defRPr>
            </a:pPr>
            <a:endParaRPr lang="en-US"/>
          </a:p>
        </c:txPr>
        <c:crossAx val="122816000"/>
        <c:crosses val="autoZero"/>
        <c:crossBetween val="between"/>
        <c:majorUnit val="1000"/>
        <c:minorUnit val="5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7.5157699999999997E-3"/>
          <c:y val="0.92765299999999995"/>
          <c:w val="0.99248400000000003"/>
          <c:h val="7.234749999999999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200" b="0" i="0" u="none" strike="noStrike">
              <a:solidFill>
                <a:srgbClr val="000000"/>
              </a:solidFill>
              <a:latin typeface="Helvetica Light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dPt>
            <c:idx val="0"/>
            <c:bubble3D val="0"/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2">
                      <a:hueOff val="-2473792"/>
                      <a:satOff val="-50209"/>
                      <a:lumOff val="23543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chemeClr val="accent3">
                      <a:hueOff val="136526"/>
                      <a:satOff val="23858"/>
                      <a:lumOff val="7773"/>
                    </a:schemeClr>
                  </a:gs>
                  <a:gs pos="100000">
                    <a:schemeClr val="accent3">
                      <a:hueOff val="-192296"/>
                      <a:satOff val="2884"/>
                      <a:lumOff val="-756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Pt>
            <c:idx val="3"/>
            <c:bubble3D val="0"/>
            <c:spPr>
              <a:gradFill flip="none" rotWithShape="1">
                <a:gsLst>
                  <a:gs pos="0">
                    <a:schemeClr val="accent4">
                      <a:hueOff val="495547"/>
                      <a:lumOff val="5161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c:spPr>
          </c:dPt>
          <c:dLbls>
            <c:numFmt formatCode="#,##0%" sourceLinked="0"/>
            <c:txPr>
              <a:bodyPr/>
              <a:lstStyle/>
              <a:p>
                <a:pPr>
                  <a:defRPr sz="2600" b="0" i="0" u="none" strike="noStrike">
                    <a:solidFill>
                      <a:srgbClr val="FFFFFF"/>
                    </a:solidFill>
                    <a:effectLst>
                      <a:outerShdw blurRad="127000" dist="50800" dir="5400000" algn="tl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Algebra</c:v>
                </c:pt>
                <c:pt idx="1">
                  <c:v>Statistics</c:v>
                </c:pt>
                <c:pt idx="2">
                  <c:v>Finite Mathematics</c:v>
                </c:pt>
                <c:pt idx="3">
                  <c:v>Liberal Arts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1481</c:v>
                </c:pt>
                <c:pt idx="1">
                  <c:v>4558</c:v>
                </c:pt>
                <c:pt idx="2">
                  <c:v>368</c:v>
                </c:pt>
                <c:pt idx="3">
                  <c:v>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E9E47-5A05-E74F-9FB8-05D6A1FC8519}" type="datetimeFigureOut">
              <a:rPr lang="en-US" smtClean="0"/>
              <a:pPr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EFA8-7C0C-5647-9AD2-E104A0867F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9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ヒラギノ角ゴ Pro W3" pitchFamily="-110" charset="-128"/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A6EF8D-A8CC-954D-8913-052A91094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ヒラギノ角ゴ Pro W3" pitchFamily="-110" charset="-128"/>
        <a:cs typeface="ヒラギノ角ゴ Pro W3" pitchFamily="-110" charset="-128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11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286644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40535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92970" y="2089547"/>
            <a:ext cx="7358063" cy="267890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9195227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1714500" y="1151930"/>
            <a:ext cx="5715000" cy="3205758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892970" y="5179219"/>
            <a:ext cx="7358063" cy="119657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261999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1714500" y="1151930"/>
            <a:ext cx="5715000" cy="3205758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892970" y="5179219"/>
            <a:ext cx="7358063" cy="119657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9128422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quarter" idx="13"/>
          </p:nvPr>
        </p:nvSpPr>
        <p:spPr>
          <a:xfrm>
            <a:off x="5009555" y="1384101"/>
            <a:ext cx="2964656" cy="3955852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46484" y="991195"/>
            <a:ext cx="4125516" cy="2321719"/>
          </a:xfrm>
          <a:prstGeom prst="rect">
            <a:avLst/>
          </a:prstGeom>
        </p:spPr>
        <p:txBody>
          <a:bodyPr anchor="b"/>
          <a:lstStyle>
            <a:lvl1pPr>
              <a:defRPr sz="4900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446484" y="3366493"/>
            <a:ext cx="4125516" cy="23217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8512995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5009555" y="1384101"/>
            <a:ext cx="2964656" cy="395585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46484" y="991195"/>
            <a:ext cx="4125516" cy="2321719"/>
          </a:xfrm>
          <a:prstGeom prst="rect">
            <a:avLst/>
          </a:prstGeom>
        </p:spPr>
        <p:txBody>
          <a:bodyPr anchor="b"/>
          <a:lstStyle>
            <a:lvl1pPr>
              <a:defRPr sz="4900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446484" y="3366493"/>
            <a:ext cx="4125516" cy="23217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3219675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5045273" y="2027039"/>
            <a:ext cx="2884289" cy="3848695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892969" y="1946673"/>
            <a:ext cx="3545086" cy="4018359"/>
          </a:xfrm>
          <a:prstGeom prst="rect">
            <a:avLst/>
          </a:prstGeom>
        </p:spPr>
        <p:txBody>
          <a:bodyPr/>
          <a:lstStyle>
            <a:lvl1pPr marL="570973" indent="-347749">
              <a:spcBef>
                <a:spcPts val="2672"/>
              </a:spcBef>
              <a:defRPr sz="2200"/>
            </a:lvl1pPr>
            <a:lvl2pPr marL="883485" indent="-347749">
              <a:spcBef>
                <a:spcPts val="2672"/>
              </a:spcBef>
              <a:defRPr sz="2200"/>
            </a:lvl2pPr>
            <a:lvl3pPr marL="1195996" indent="-347749">
              <a:spcBef>
                <a:spcPts val="2672"/>
              </a:spcBef>
              <a:defRPr sz="2200"/>
            </a:lvl3pPr>
            <a:lvl4pPr marL="1508508" indent="-347749">
              <a:spcBef>
                <a:spcPts val="2672"/>
              </a:spcBef>
              <a:defRPr sz="2200"/>
            </a:lvl4pPr>
            <a:lvl5pPr marL="1821020" indent="-347749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780775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892969" y="1946673"/>
            <a:ext cx="3545086" cy="4018359"/>
          </a:xfrm>
          <a:prstGeom prst="rect">
            <a:avLst/>
          </a:prstGeom>
        </p:spPr>
        <p:txBody>
          <a:bodyPr/>
          <a:lstStyle>
            <a:lvl1pPr marL="570973" indent="-347749">
              <a:spcBef>
                <a:spcPts val="2672"/>
              </a:spcBef>
              <a:defRPr sz="2200"/>
            </a:lvl1pPr>
            <a:lvl2pPr marL="883485" indent="-347749">
              <a:spcBef>
                <a:spcPts val="2672"/>
              </a:spcBef>
              <a:defRPr sz="2200"/>
            </a:lvl2pPr>
            <a:lvl3pPr marL="1195996" indent="-347749">
              <a:spcBef>
                <a:spcPts val="2672"/>
              </a:spcBef>
              <a:defRPr sz="2200"/>
            </a:lvl3pPr>
            <a:lvl4pPr marL="1508508" indent="-347749">
              <a:spcBef>
                <a:spcPts val="2672"/>
              </a:spcBef>
              <a:defRPr sz="2200"/>
            </a:lvl4pPr>
            <a:lvl5pPr marL="1821020" indent="-347749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990434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5464970" y="1946673"/>
            <a:ext cx="2786063" cy="4018359"/>
          </a:xfrm>
          <a:prstGeom prst="rect">
            <a:avLst/>
          </a:prstGeom>
        </p:spPr>
        <p:txBody>
          <a:bodyPr/>
          <a:lstStyle>
            <a:lvl1pPr marL="570973" indent="-347749">
              <a:spcBef>
                <a:spcPts val="2672"/>
              </a:spcBef>
              <a:defRPr sz="2200"/>
            </a:lvl1pPr>
            <a:lvl2pPr marL="883485" indent="-347749">
              <a:spcBef>
                <a:spcPts val="2672"/>
              </a:spcBef>
              <a:defRPr sz="2200"/>
            </a:lvl2pPr>
            <a:lvl3pPr marL="1195996" indent="-347749">
              <a:spcBef>
                <a:spcPts val="2672"/>
              </a:spcBef>
              <a:defRPr sz="2200"/>
            </a:lvl3pPr>
            <a:lvl4pPr marL="1508508" indent="-347749">
              <a:spcBef>
                <a:spcPts val="2672"/>
              </a:spcBef>
              <a:defRPr sz="2200"/>
            </a:lvl4pPr>
            <a:lvl5pPr marL="1821020" indent="-347749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062316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marL="342882" indent="-342882">
              <a:buFont typeface="Wingdings" charset="2"/>
              <a:buChar char="§"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12" indent="-285736">
              <a:buFont typeface="Wingdings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2942" indent="-228588">
              <a:buFont typeface="Wingdings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118" indent="-228588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295" indent="-228588"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63001" y="6553201"/>
            <a:ext cx="533400" cy="3810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E755760-801E-B94C-BD4D-729510EB6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1D5A6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5736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553641" y="1946673"/>
            <a:ext cx="8036719" cy="4018359"/>
          </a:xfrm>
          <a:prstGeom prst="rect">
            <a:avLst/>
          </a:prstGeom>
        </p:spPr>
        <p:txBody>
          <a:bodyPr/>
          <a:lstStyle>
            <a:lvl1pPr marL="285725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38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49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261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774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814530" y="6545461"/>
            <a:ext cx="219386" cy="21961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91423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553641" y="964406"/>
            <a:ext cx="7947422" cy="2464594"/>
          </a:xfrm>
          <a:prstGeom prst="rect">
            <a:avLst/>
          </a:prstGeom>
        </p:spPr>
        <p:txBody>
          <a:bodyPr anchor="b"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half" idx="1"/>
          </p:nvPr>
        </p:nvSpPr>
        <p:spPr>
          <a:xfrm>
            <a:off x="553641" y="3420070"/>
            <a:ext cx="7947422" cy="21163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8814530" y="6545461"/>
            <a:ext cx="219386" cy="219616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18764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553641" y="1946673"/>
            <a:ext cx="8036719" cy="4018359"/>
          </a:xfrm>
          <a:prstGeom prst="rect">
            <a:avLst/>
          </a:prstGeom>
        </p:spPr>
        <p:txBody>
          <a:bodyPr>
            <a:noAutofit/>
          </a:bodyPr>
          <a:lstStyle>
            <a:lvl1pPr marL="285725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38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49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261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774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8828672" y="6545461"/>
            <a:ext cx="205244" cy="22602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01555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4428877" y="6509743"/>
            <a:ext cx="277316" cy="2721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0646279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160721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32144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482161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642882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4420275" y="6505278"/>
            <a:ext cx="294523" cy="2721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73603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1" y="0"/>
            <a:ext cx="8229601" cy="1423168"/>
          </a:xfrm>
          <a:prstGeom prst="rect">
            <a:avLst/>
          </a:prstGeom>
        </p:spPr>
        <p:txBody>
          <a:bodyPr lIns="45716" tIns="45716" rIns="45716" bIns="45716"/>
          <a:lstStyle>
            <a:lvl1pPr algn="l" defTabSz="321440">
              <a:defRPr sz="2700" b="1">
                <a:solidFill>
                  <a:srgbClr val="3643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5257800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327181" indent="-327181" defTabSz="321440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1pPr>
            <a:lvl2pPr marL="639533" indent="-318092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2pPr>
            <a:lvl3pPr marL="897356" indent="-254474" defTabSz="321440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3pPr>
            <a:lvl4pPr marL="1269691" indent="-305368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4pPr>
            <a:lvl5pPr marL="1591131" indent="-305368" defTabSz="321440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7010400" y="6254495"/>
            <a:ext cx="2133600" cy="215440"/>
          </a:xfrm>
          <a:prstGeom prst="rect">
            <a:avLst/>
          </a:prstGeom>
        </p:spPr>
        <p:txBody>
          <a:bodyPr wrap="square" lIns="45716" tIns="45716" rIns="45716" bIns="45716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50334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669727" y="1830587"/>
            <a:ext cx="7804547" cy="4420195"/>
          </a:xfrm>
          <a:prstGeom prst="rect">
            <a:avLst/>
          </a:prstGeom>
        </p:spPr>
        <p:txBody>
          <a:bodyPr/>
          <a:lstStyle>
            <a:lvl1pPr marL="312512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5024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37536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50048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562560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4420275" y="6505278"/>
            <a:ext cx="294523" cy="2721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5398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685801" y="3432175"/>
            <a:ext cx="7772401" cy="1622426"/>
          </a:xfrm>
          <a:prstGeom prst="rect">
            <a:avLst/>
          </a:prstGeom>
        </p:spPr>
        <p:txBody>
          <a:bodyPr lIns="45716" tIns="45716" rIns="45716" bIns="45716"/>
          <a:lstStyle>
            <a:lvl1pPr defTabSz="321440">
              <a:defRPr sz="27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1371601" y="5054600"/>
            <a:ext cx="6400801" cy="1803400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0" indent="0" algn="ctr" defTabSz="321440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321440" algn="ctr" defTabSz="321440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642882" algn="ctr" defTabSz="321440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964323" algn="ctr" defTabSz="321440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285763" algn="ctr" defTabSz="321440">
              <a:spcBef>
                <a:spcPts val="422"/>
              </a:spcBef>
              <a:buSzTx/>
              <a:buNone/>
              <a:defRPr sz="2700">
                <a:solidFill>
                  <a:srgbClr val="262F3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6553200" y="6356349"/>
            <a:ext cx="2133600" cy="215440"/>
          </a:xfrm>
          <a:prstGeom prst="rect">
            <a:avLst/>
          </a:prstGeom>
        </p:spPr>
        <p:txBody>
          <a:bodyPr wrap="square" lIns="45716" tIns="45716" rIns="45716" bIns="45716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57882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1" y="0"/>
            <a:ext cx="8229601" cy="1423168"/>
          </a:xfrm>
          <a:prstGeom prst="rect">
            <a:avLst/>
          </a:prstGeom>
        </p:spPr>
        <p:txBody>
          <a:bodyPr lIns="45716" tIns="45716" rIns="45716" bIns="45716"/>
          <a:lstStyle>
            <a:lvl1pPr algn="l" defTabSz="321440">
              <a:defRPr sz="2700" b="1">
                <a:solidFill>
                  <a:srgbClr val="3643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5257800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327181" indent="-327181" defTabSz="321440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1pPr>
            <a:lvl2pPr marL="639533" indent="-318092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2pPr>
            <a:lvl3pPr marL="897356" indent="-254474" defTabSz="321440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3pPr>
            <a:lvl4pPr marL="1269691" indent="-305368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4pPr>
            <a:lvl5pPr marL="1591131" indent="-305368" defTabSz="321440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7010400" y="6254495"/>
            <a:ext cx="2133600" cy="215440"/>
          </a:xfrm>
          <a:prstGeom prst="rect">
            <a:avLst/>
          </a:prstGeom>
        </p:spPr>
        <p:txBody>
          <a:bodyPr wrap="square" lIns="45716" tIns="45716" rIns="45716" bIns="45716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84483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457201" y="0"/>
            <a:ext cx="8229601" cy="1423168"/>
          </a:xfrm>
          <a:prstGeom prst="rect">
            <a:avLst/>
          </a:prstGeom>
        </p:spPr>
        <p:txBody>
          <a:bodyPr lIns="45716" tIns="45716" rIns="45716" bIns="45716"/>
          <a:lstStyle>
            <a:lvl1pPr defTabSz="32144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5257800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331486" indent="-331486" defTabSz="321440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marL="637141" indent="-315701" defTabSz="321440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937536" indent="-294654" defTabSz="321440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317908" indent="-353585" defTabSz="321440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1639348" indent="-353585" defTabSz="321440">
              <a:spcBef>
                <a:spcPts val="492"/>
              </a:spcBef>
              <a:buSzPct val="100000"/>
              <a:buFont typeface="Arial"/>
              <a:buChar char="»"/>
              <a:defRPr sz="3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1" y="6429543"/>
            <a:ext cx="2133601" cy="246217"/>
          </a:xfrm>
          <a:prstGeom prst="rect">
            <a:avLst/>
          </a:prstGeom>
        </p:spPr>
        <p:txBody>
          <a:bodyPr wrap="square" lIns="45716" tIns="45716" rIns="45716" bIns="45716">
            <a:spAutoFit/>
          </a:bodyPr>
          <a:lstStyle>
            <a:lvl1pPr algn="l" defTabSz="642882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7182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/>
          <a:lstStyle>
            <a:lvl1pPr algn="l"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572000"/>
          </a:xfrm>
        </p:spPr>
        <p:txBody>
          <a:bodyPr/>
          <a:lstStyle>
            <a:lvl1pPr marL="342882" indent="-342882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 marL="742912" indent="-285736">
              <a:buFont typeface="Wingdings" charset="2"/>
              <a:buChar char="§"/>
              <a:defRPr sz="2400">
                <a:solidFill>
                  <a:srgbClr val="595959"/>
                </a:solidFill>
              </a:defRPr>
            </a:lvl2pPr>
            <a:lvl3pPr marL="1142942" indent="-228588">
              <a:buFont typeface="Wingdings" charset="2"/>
              <a:buChar char="§"/>
              <a:defRPr sz="2200">
                <a:solidFill>
                  <a:srgbClr val="595959"/>
                </a:solidFill>
              </a:defRPr>
            </a:lvl3pPr>
            <a:lvl4pPr marL="1600118" indent="-228588">
              <a:buFont typeface="Wingdings" charset="2"/>
              <a:buChar char="§"/>
              <a:defRPr>
                <a:solidFill>
                  <a:srgbClr val="595959"/>
                </a:solidFill>
              </a:defRPr>
            </a:lvl4pPr>
            <a:lvl5pPr marL="2057295" indent="-228588">
              <a:buFont typeface="Wingdings" charset="2"/>
              <a:buChar char="§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fld id="{2E755760-801E-B94C-BD4D-729510EB65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304800" y="1219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86474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1" y="0"/>
            <a:ext cx="8229601" cy="1423168"/>
          </a:xfrm>
          <a:prstGeom prst="rect">
            <a:avLst/>
          </a:prstGeom>
        </p:spPr>
        <p:txBody>
          <a:bodyPr lIns="45716" tIns="45716" rIns="45716" bIns="45716"/>
          <a:lstStyle>
            <a:lvl1pPr defTabSz="32144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half" idx="1"/>
          </p:nvPr>
        </p:nvSpPr>
        <p:spPr>
          <a:xfrm>
            <a:off x="457199" y="1600201"/>
            <a:ext cx="4038601" cy="5257801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327181" indent="-327181" defTabSz="321440">
              <a:spcBef>
                <a:spcPts val="422"/>
              </a:spcBef>
              <a:buSzPct val="100000"/>
              <a:buFont typeface="Arial"/>
              <a:defRPr sz="2700">
                <a:latin typeface="Calibri"/>
                <a:ea typeface="Calibri"/>
                <a:cs typeface="Calibri"/>
                <a:sym typeface="Calibri"/>
              </a:defRPr>
            </a:lvl1pPr>
            <a:lvl2pPr marL="639533" indent="-318092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marL="948249" indent="-305368" defTabSz="321440">
              <a:spcBef>
                <a:spcPts val="422"/>
              </a:spcBef>
              <a:buSzPct val="100000"/>
              <a:buFont typeface="Arial"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marL="1303621" indent="-339298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marL="1625062" indent="-339298" defTabSz="321440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1" y="6429543"/>
            <a:ext cx="2133601" cy="246217"/>
          </a:xfrm>
          <a:prstGeom prst="rect">
            <a:avLst/>
          </a:prstGeom>
        </p:spPr>
        <p:txBody>
          <a:bodyPr wrap="square" lIns="45716" tIns="45716" rIns="45716" bIns="45716">
            <a:spAutoFit/>
          </a:bodyPr>
          <a:lstStyle>
            <a:lvl1pPr algn="l" defTabSz="642882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66441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  <a:prstGeom prst="rect">
            <a:avLst/>
          </a:prstGeom>
        </p:spPr>
        <p:txBody>
          <a:bodyPr lIns="45716" tIns="45716" rIns="45716" bIns="45716" anchor="t"/>
          <a:lstStyle>
            <a:lvl1pPr algn="l" defTabSz="321440">
              <a:defRPr sz="39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722314" y="2906714"/>
            <a:ext cx="7772401" cy="1500188"/>
          </a:xfrm>
          <a:prstGeom prst="rect">
            <a:avLst/>
          </a:prstGeom>
        </p:spPr>
        <p:txBody>
          <a:bodyPr lIns="45716" tIns="45716" rIns="45716" bIns="45716" anchor="b"/>
          <a:lstStyle>
            <a:lvl1pPr marL="0" indent="0" defTabSz="321440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21440" defTabSz="321440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42882" defTabSz="321440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964323" defTabSz="321440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285763" defTabSz="321440">
              <a:spcBef>
                <a:spcPts val="281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1" y="6429543"/>
            <a:ext cx="2133601" cy="246217"/>
          </a:xfrm>
          <a:prstGeom prst="rect">
            <a:avLst/>
          </a:prstGeom>
        </p:spPr>
        <p:txBody>
          <a:bodyPr wrap="square" lIns="45716" tIns="45716" rIns="45716" bIns="45716">
            <a:spAutoFit/>
          </a:bodyPr>
          <a:lstStyle>
            <a:lvl1pPr algn="l" defTabSz="642882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62797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1" y="0"/>
            <a:ext cx="8229601" cy="1423168"/>
          </a:xfrm>
          <a:prstGeom prst="rect">
            <a:avLst/>
          </a:prstGeom>
        </p:spPr>
        <p:txBody>
          <a:bodyPr lIns="45716" tIns="45716" rIns="45716" bIns="45716"/>
          <a:lstStyle>
            <a:lvl1pPr defTabSz="321440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5257800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331486" indent="-331486" defTabSz="321440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marL="637141" indent="-315701" defTabSz="321440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937536" indent="-294654" defTabSz="321440">
              <a:spcBef>
                <a:spcPts val="492"/>
              </a:spcBef>
              <a:buSzPct val="100000"/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317908" indent="-353585" defTabSz="321440">
              <a:spcBef>
                <a:spcPts val="492"/>
              </a:spcBef>
              <a:buSzPct val="100000"/>
              <a:buFont typeface="Arial"/>
              <a:buChar char="–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1639348" indent="-353585" defTabSz="321440">
              <a:spcBef>
                <a:spcPts val="492"/>
              </a:spcBef>
              <a:buSzPct val="100000"/>
              <a:buFont typeface="Arial"/>
              <a:buChar char="»"/>
              <a:defRPr sz="3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1" y="6429543"/>
            <a:ext cx="2133601" cy="246217"/>
          </a:xfrm>
          <a:prstGeom prst="rect">
            <a:avLst/>
          </a:prstGeom>
        </p:spPr>
        <p:txBody>
          <a:bodyPr wrap="square" lIns="45716" tIns="45716" rIns="45716" bIns="45716">
            <a:spAutoFit/>
          </a:bodyPr>
          <a:lstStyle>
            <a:lvl1pPr algn="l" defTabSz="642882">
              <a:defRPr sz="1000">
                <a:solidFill>
                  <a:srgbClr val="EEECE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60280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6553200" y="6406188"/>
            <a:ext cx="2133600" cy="265451"/>
          </a:xfrm>
          <a:prstGeom prst="rect">
            <a:avLst/>
          </a:prstGeom>
        </p:spPr>
        <p:txBody>
          <a:bodyPr wrap="square" lIns="45716" tIns="45716" rIns="45716" bIns="45716" anchor="ctr">
            <a:spAutoFit/>
          </a:bodyPr>
          <a:lstStyle>
            <a:lvl1pPr algn="r" defTabSz="642882">
              <a:defRPr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3260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_no 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455414" y="1"/>
            <a:ext cx="8233172" cy="1423167"/>
          </a:xfrm>
          <a:prstGeom prst="rect">
            <a:avLst/>
          </a:prstGeom>
        </p:spPr>
        <p:txBody>
          <a:bodyPr lIns="26787" tIns="26787" rIns="26787" bIns="26787"/>
          <a:lstStyle>
            <a:lvl1pPr defTabSz="455375">
              <a:defRPr sz="4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2"/>
          </p:nvPr>
        </p:nvSpPr>
        <p:spPr>
          <a:xfrm>
            <a:off x="2971801" y="6477002"/>
            <a:ext cx="2057401" cy="151805"/>
          </a:xfrm>
          <a:prstGeom prst="rect">
            <a:avLst/>
          </a:prstGeom>
        </p:spPr>
        <p:txBody>
          <a:bodyPr wrap="square" lIns="26787" tIns="26787" rIns="26787" bIns="26787"/>
          <a:lstStyle>
            <a:lvl1pPr defTabSz="910749">
              <a:defRPr sz="600">
                <a:solidFill>
                  <a:srgbClr val="999999"/>
                </a:solidFill>
                <a:uFill>
                  <a:solidFill>
                    <a:srgbClr val="F1F0E7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52152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5957555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xfrm>
            <a:off x="457199" y="-1"/>
            <a:ext cx="8229603" cy="1423169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321440">
              <a:defRPr sz="2700" b="1">
                <a:solidFill>
                  <a:srgbClr val="36435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457199" y="1600201"/>
            <a:ext cx="8229603" cy="5257801"/>
          </a:xfrm>
          <a:prstGeom prst="rect">
            <a:avLst/>
          </a:prstGeom>
        </p:spPr>
        <p:txBody>
          <a:bodyPr lIns="45715" tIns="45715" rIns="45715" bIns="45715" anchor="t"/>
          <a:lstStyle>
            <a:lvl1pPr marL="327181" indent="-327181" defTabSz="321440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1pPr>
            <a:lvl2pPr marL="639533" indent="-318092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2pPr>
            <a:lvl3pPr marL="897356" indent="-254474" defTabSz="321440">
              <a:spcBef>
                <a:spcPts val="422"/>
              </a:spcBef>
              <a:buSzPct val="100000"/>
              <a:buFont typeface="Arial"/>
              <a:defRPr sz="2700">
                <a:latin typeface="Verdana"/>
                <a:ea typeface="Verdana"/>
                <a:cs typeface="Verdana"/>
                <a:sym typeface="Verdana"/>
              </a:defRPr>
            </a:lvl3pPr>
            <a:lvl4pPr marL="1269690" indent="-305368" defTabSz="321440">
              <a:spcBef>
                <a:spcPts val="422"/>
              </a:spcBef>
              <a:buSzPct val="100000"/>
              <a:buFont typeface="Arial"/>
              <a:buChar char="–"/>
              <a:defRPr sz="2700">
                <a:latin typeface="Verdana"/>
                <a:ea typeface="Verdana"/>
                <a:cs typeface="Verdana"/>
                <a:sym typeface="Verdana"/>
              </a:defRPr>
            </a:lvl4pPr>
            <a:lvl5pPr marL="1591131" indent="-305368" defTabSz="321440">
              <a:spcBef>
                <a:spcPts val="422"/>
              </a:spcBef>
              <a:buSzPct val="100000"/>
              <a:buFont typeface="Arial"/>
              <a:buChar char="»"/>
              <a:defRPr sz="27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xfrm>
            <a:off x="7010400" y="6254496"/>
            <a:ext cx="2133601" cy="215438"/>
          </a:xfrm>
          <a:prstGeom prst="rect">
            <a:avLst/>
          </a:prstGeom>
        </p:spPr>
        <p:txBody>
          <a:bodyPr wrap="square" lIns="45715" tIns="45715" rIns="45715" bIns="45715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1672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553641" y="1946673"/>
            <a:ext cx="8036719" cy="4018359"/>
          </a:xfrm>
          <a:prstGeom prst="rect">
            <a:avLst/>
          </a:prstGeom>
        </p:spPr>
        <p:txBody>
          <a:bodyPr/>
          <a:lstStyle>
            <a:lvl1pPr marL="285725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38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49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261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774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6260399" y="6356350"/>
            <a:ext cx="292802" cy="215438"/>
          </a:xfrm>
          <a:prstGeom prst="rect">
            <a:avLst/>
          </a:prstGeom>
        </p:spPr>
        <p:txBody>
          <a:bodyPr lIns="45715" tIns="45715" rIns="45715" bIns="45715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34958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xfrm>
            <a:off x="553641" y="964406"/>
            <a:ext cx="7947422" cy="246459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sz="half" idx="1"/>
          </p:nvPr>
        </p:nvSpPr>
        <p:spPr>
          <a:xfrm>
            <a:off x="553641" y="3420070"/>
            <a:ext cx="7947422" cy="211633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844"/>
              </a:spcBef>
              <a:buSzTx/>
              <a:buNone/>
              <a:defRPr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6" name="Shape 296"/>
          <p:cNvSpPr>
            <a:spLocks noGrp="1"/>
          </p:cNvSpPr>
          <p:nvPr>
            <p:ph type="sldNum" sz="quarter" idx="2"/>
          </p:nvPr>
        </p:nvSpPr>
        <p:spPr>
          <a:xfrm>
            <a:off x="6260399" y="6356350"/>
            <a:ext cx="292802" cy="215438"/>
          </a:xfrm>
          <a:prstGeom prst="rect">
            <a:avLst/>
          </a:prstGeom>
        </p:spPr>
        <p:txBody>
          <a:bodyPr lIns="45715" tIns="45715" rIns="45715" bIns="45715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650801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669727" y="1830587"/>
            <a:ext cx="7804547" cy="4420195"/>
          </a:xfrm>
          <a:prstGeom prst="rect">
            <a:avLst/>
          </a:prstGeom>
        </p:spPr>
        <p:txBody>
          <a:bodyPr lIns="0" tIns="0" rIns="0" bIns="0"/>
          <a:lstStyle>
            <a:lvl1pPr marL="312512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5024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37536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250048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562560" indent="-312512">
              <a:spcBef>
                <a:spcPts val="2953"/>
              </a:spcBef>
              <a:buSzPct val="75000"/>
              <a:defRPr sz="25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xfrm>
            <a:off x="6260399" y="6356350"/>
            <a:ext cx="292802" cy="215438"/>
          </a:xfrm>
          <a:prstGeom prst="rect">
            <a:avLst/>
          </a:prstGeom>
        </p:spPr>
        <p:txBody>
          <a:bodyPr lIns="45715" tIns="45715" rIns="45715" bIns="45715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7619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610600" cy="990600"/>
          </a:xfrm>
        </p:spPr>
        <p:txBody>
          <a:bodyPr/>
          <a:lstStyle>
            <a:lvl1pPr algn="ctr">
              <a:defRPr sz="2800" b="1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fld id="{2E755760-801E-B94C-BD4D-729510EB6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1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xfrm>
            <a:off x="553641" y="1946673"/>
            <a:ext cx="8036719" cy="4018359"/>
          </a:xfrm>
          <a:prstGeom prst="rect">
            <a:avLst/>
          </a:prstGeom>
        </p:spPr>
        <p:txBody>
          <a:bodyPr>
            <a:noAutofit/>
          </a:bodyPr>
          <a:lstStyle>
            <a:lvl1pPr marL="285725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598238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marL="910749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23261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35774" indent="-285725">
              <a:spcBef>
                <a:spcPts val="1687"/>
              </a:spcBef>
              <a:buSzPct val="30000"/>
              <a:buBlip>
                <a:blip r:embed="rId3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8828672" y="6545461"/>
            <a:ext cx="205244" cy="22602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36791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2" name="Shape 322"/>
          <p:cNvSpPr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 sz="2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xfrm>
            <a:off x="6260399" y="6356350"/>
            <a:ext cx="292802" cy="215438"/>
          </a:xfrm>
          <a:prstGeom prst="rect">
            <a:avLst/>
          </a:prstGeom>
        </p:spPr>
        <p:txBody>
          <a:bodyPr lIns="45715" tIns="45715" rIns="45715" bIns="45715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34266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</p:spPr>
        <p:txBody>
          <a:bodyPr lIns="0" tIns="0" rIns="0" bIns="0"/>
          <a:lstStyle>
            <a:lvl1pPr>
              <a:defRPr sz="56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xfrm>
            <a:off x="6260399" y="6356350"/>
            <a:ext cx="292802" cy="215438"/>
          </a:xfrm>
          <a:prstGeom prst="rect">
            <a:avLst/>
          </a:prstGeom>
        </p:spPr>
        <p:txBody>
          <a:bodyPr lIns="45715" tIns="45715" rIns="45715" bIns="45715">
            <a:spAutoFit/>
          </a:bodyPr>
          <a:lstStyle>
            <a:lvl1pPr algn="r" defTabSz="321440">
              <a:defRPr sz="800" b="1">
                <a:solidFill>
                  <a:srgbClr val="EEECE1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154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19201"/>
            <a:ext cx="4038600" cy="4876800"/>
          </a:xfrm>
        </p:spPr>
        <p:txBody>
          <a:bodyPr/>
          <a:lstStyle>
            <a:lvl1pPr marL="342882" indent="-342882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>
              <a:defRPr sz="22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553200"/>
            <a:ext cx="457200" cy="2286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fld id="{CFD67E1A-4BA0-514E-98CC-8046D09F432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/>
          <a:lstStyle>
            <a:lvl1pPr algn="l"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04800" y="838200"/>
            <a:ext cx="8610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800600" y="1219201"/>
            <a:ext cx="4038600" cy="4876800"/>
          </a:xfrm>
        </p:spPr>
        <p:txBody>
          <a:bodyPr/>
          <a:lstStyle>
            <a:lvl1pPr marL="342882" indent="-342882">
              <a:buFont typeface="Wingdings" charset="2"/>
              <a:buChar char="§"/>
              <a:defRPr sz="2600">
                <a:solidFill>
                  <a:srgbClr val="595959"/>
                </a:solidFill>
              </a:defRPr>
            </a:lvl1pPr>
            <a:lvl2pPr>
              <a:defRPr sz="22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/>
            </a:lvl1pPr>
            <a:lvl2pPr marL="0" indent="0" algn="ctr">
              <a:spcBef>
                <a:spcPts val="0"/>
              </a:spcBef>
              <a:buSzTx/>
              <a:buNone/>
              <a:defRPr sz="2500"/>
            </a:lvl2pPr>
            <a:lvl3pPr marL="0" indent="0" algn="ctr">
              <a:spcBef>
                <a:spcPts val="0"/>
              </a:spcBef>
              <a:buSzTx/>
              <a:buNone/>
              <a:defRPr sz="2500"/>
            </a:lvl3pPr>
            <a:lvl4pPr marL="0" indent="0" algn="ctr">
              <a:spcBef>
                <a:spcPts val="0"/>
              </a:spcBef>
              <a:buSzTx/>
              <a:buNone/>
              <a:defRPr sz="2500"/>
            </a:lvl4pPr>
            <a:lvl5pPr marL="0" indent="0" algn="ctr">
              <a:spcBef>
                <a:spcPts val="0"/>
              </a:spcBef>
              <a:buSz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39912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70" y="1946673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08433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892970" y="1946673"/>
            <a:ext cx="7358063" cy="4018359"/>
          </a:xfrm>
          <a:prstGeom prst="rect">
            <a:avLst/>
          </a:prstGeom>
        </p:spPr>
        <p:txBody>
          <a:bodyPr numCol="2" spcCol="367871" anchor="t"/>
          <a:lstStyle>
            <a:lvl1pPr marL="570973" indent="-347749">
              <a:spcBef>
                <a:spcPts val="2672"/>
              </a:spcBef>
              <a:defRPr sz="2200"/>
            </a:lvl1pPr>
            <a:lvl2pPr marL="883485" indent="-347749">
              <a:spcBef>
                <a:spcPts val="2672"/>
              </a:spcBef>
              <a:defRPr sz="2200"/>
            </a:lvl2pPr>
            <a:lvl3pPr marL="1195996" indent="-347749">
              <a:spcBef>
                <a:spcPts val="2672"/>
              </a:spcBef>
              <a:defRPr sz="2200"/>
            </a:lvl3pPr>
            <a:lvl4pPr marL="1508508" indent="-347749">
              <a:spcBef>
                <a:spcPts val="2672"/>
              </a:spcBef>
              <a:defRPr sz="2200"/>
            </a:lvl4pPr>
            <a:lvl5pPr marL="1821020" indent="-347749">
              <a:spcBef>
                <a:spcPts val="2672"/>
              </a:spcBef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483563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233852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ヒラギノ角ゴ Pro W3" pitchFamily="-110" charset="-128"/>
          <a:cs typeface="ヒラギノ角ゴ Pro W3" pitchFamily="-110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0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0"/>
          </a:solidFill>
          <a:latin typeface="+mn-lt"/>
          <a:ea typeface="+mn-ea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0"/>
          </a:solidFill>
          <a:latin typeface="+mn-lt"/>
          <a:ea typeface="+mn-ea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0"/>
          </a:solidFill>
          <a:latin typeface="+mn-lt"/>
          <a:ea typeface="+mn-ea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0"/>
          </a:solidFill>
          <a:latin typeface="+mn-lt"/>
          <a:ea typeface="+mn-ea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892970" y="892970"/>
            <a:ext cx="7358063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892970" y="178594"/>
            <a:ext cx="7358063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6984" y="6509742"/>
            <a:ext cx="241102" cy="258961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normAutofit/>
          </a:bodyPr>
          <a:lstStyle>
            <a:lvl1pPr algn="ctr" defTabSz="410730">
              <a:defRPr sz="1300"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  <a:latin typeface="Gill Sans"/>
                <a:ea typeface="Gill Sans"/>
                <a:cs typeface="Gill Sans"/>
              </a:rPr>
              <a:pPr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1381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titleStyle>
    <p:bodyStyle>
      <a:lvl1pPr marL="625024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1pPr>
      <a:lvl2pPr marL="937536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2pPr>
      <a:lvl3pPr marL="1250048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3pPr>
      <a:lvl4pPr marL="1562560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4pPr>
      <a:lvl5pPr marL="1875072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5pPr>
      <a:lvl6pPr marL="2125081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6pPr>
      <a:lvl7pPr marL="2375091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7pPr>
      <a:lvl8pPr marL="2625100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8pPr>
      <a:lvl9pPr marL="2875110" marR="0" indent="-401801" algn="l" defTabSz="410730" rtl="0" latinLnBrk="0">
        <a:lnSpc>
          <a:spcPct val="100000"/>
        </a:lnSpc>
        <a:spcBef>
          <a:spcPts val="3375"/>
        </a:spcBef>
        <a:spcAft>
          <a:spcPts val="0"/>
        </a:spcAft>
        <a:buClrTx/>
        <a:buSzPct val="171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ill Sans"/>
        </a:defRPr>
      </a:lvl9pPr>
    </p:bodyStyle>
    <p:otherStyle>
      <a:lvl1pPr marL="0" marR="0" indent="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16072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32144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48216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64288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80360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96432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125044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28576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 bwMode="auto">
          <a:xfrm>
            <a:off x="838201" y="1981201"/>
            <a:ext cx="7467600" cy="1587"/>
          </a:xfrm>
          <a:prstGeom prst="line">
            <a:avLst/>
          </a:prstGeom>
          <a:ln>
            <a:solidFill>
              <a:srgbClr val="1D5A6A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14400" y="5334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27000"/>
              </a:srgbClr>
            </a:outerShdw>
          </a:effectLst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1D5A6A"/>
                </a:solidFill>
                <a:latin typeface="Century Gothic"/>
                <a:ea typeface="ヒラギノ角ゴ Pro W3" pitchFamily="-112" charset="-128"/>
                <a:cs typeface="Century Gothic"/>
              </a:rPr>
              <a:t>Modernizing Undergraduate Mathematics Programs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3810000"/>
            <a:ext cx="3727956" cy="58477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600" dirty="0">
                <a:solidFill>
                  <a:srgbClr val="0C0B0B"/>
                </a:solidFill>
                <a:latin typeface="Cambria Math"/>
                <a:cs typeface="Cambria Math"/>
              </a:rPr>
              <a:t>a Charles A. Dana Center higher education initiative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32039"/>
            <a:ext cx="9173732" cy="63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352800"/>
            <a:ext cx="3429000" cy="1783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209801"/>
            <a:ext cx="7543800" cy="93631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Dr. Uri </a:t>
            </a:r>
            <a:r>
              <a:rPr lang="en-US" sz="1800" b="1" dirty="0" err="1">
                <a:solidFill>
                  <a:schemeClr val="accent6"/>
                </a:solidFill>
              </a:rPr>
              <a:t>Treisman</a:t>
            </a:r>
            <a:r>
              <a:rPr lang="en-US" sz="1800" dirty="0">
                <a:solidFill>
                  <a:schemeClr val="accent6"/>
                </a:solidFill>
              </a:rPr>
              <a:t>, Professor of Mathematics and Public Affairs, 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University of Texas at Austin </a:t>
            </a:r>
          </a:p>
          <a:p>
            <a:r>
              <a:rPr lang="en-US" sz="1800" b="1" dirty="0">
                <a:solidFill>
                  <a:schemeClr val="accent6"/>
                </a:solidFill>
              </a:rPr>
              <a:t>Amy Getz</a:t>
            </a:r>
            <a:r>
              <a:rPr lang="en-US" sz="1800" dirty="0">
                <a:solidFill>
                  <a:schemeClr val="accent6"/>
                </a:solidFill>
              </a:rPr>
              <a:t>, Strategic Implementation Lead, Charles A. Dana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A call to action...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Establish high quality, rigorous pathways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Work with partner disciplines to align the right pathway with programs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Work with other stakeholders to understand and address problems with transfer and applicability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4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400" dirty="0">
              <a:solidFill>
                <a:srgbClr val="302C24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375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1D5A6A"/>
                </a:solidFill>
                <a:latin typeface="Century Gothic"/>
                <a:cs typeface="Century Gothic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953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02C24"/>
                </a:solidFill>
                <a:latin typeface="Cambria Math"/>
                <a:cs typeface="Cambria Math"/>
              </a:rPr>
              <a:t>General information about the Dana Center:  </a:t>
            </a:r>
            <a:r>
              <a:rPr lang="en-US" sz="2400" b="1" dirty="0">
                <a:solidFill>
                  <a:srgbClr val="1D5A6A"/>
                </a:solidFill>
                <a:latin typeface="Cambria Math"/>
                <a:cs typeface="Cambria Math"/>
              </a:rPr>
              <a:t>www.utdanacenter.org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302C24"/>
                </a:solidFill>
                <a:latin typeface="Cambria Math"/>
                <a:cs typeface="Cambria Math"/>
              </a:rPr>
              <a:t>Higher Education work: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302C24"/>
                </a:solidFill>
                <a:latin typeface="Cambria Math"/>
                <a:cs typeface="Cambria Math"/>
              </a:rPr>
              <a:t>    </a:t>
            </a:r>
            <a:r>
              <a:rPr lang="en-US" sz="2400" b="1" dirty="0" err="1">
                <a:solidFill>
                  <a:srgbClr val="1D5A6A"/>
                </a:solidFill>
                <a:latin typeface="Cambria Math"/>
                <a:cs typeface="Cambria Math"/>
              </a:rPr>
              <a:t>www.utdanacenter.org</a:t>
            </a:r>
            <a:r>
              <a:rPr lang="en-US" sz="2400" b="1" dirty="0">
                <a:solidFill>
                  <a:srgbClr val="1D5A6A"/>
                </a:solidFill>
                <a:latin typeface="Cambria Math"/>
                <a:cs typeface="Cambria Math"/>
              </a:rPr>
              <a:t>/higher-education/ </a:t>
            </a:r>
          </a:p>
          <a:p>
            <a:pPr marL="342882" lvl="1" indent="-342882">
              <a:spcAft>
                <a:spcPts val="1200"/>
              </a:spcAft>
            </a:pPr>
            <a:r>
              <a:rPr lang="en-US" dirty="0">
                <a:solidFill>
                  <a:srgbClr val="302C24"/>
                </a:solidFill>
                <a:latin typeface="Cambria Math"/>
                <a:cs typeface="Cambria Math"/>
              </a:rPr>
              <a:t>Amy Getz: </a:t>
            </a:r>
            <a:r>
              <a:rPr lang="en-US" b="1" dirty="0" err="1">
                <a:solidFill>
                  <a:srgbClr val="1D5A6A"/>
                </a:solidFill>
                <a:latin typeface="Cambria Math"/>
                <a:cs typeface="Cambria Math"/>
              </a:rPr>
              <a:t>getz_a@austin.utexas.edu</a:t>
            </a:r>
            <a:endParaRPr lang="en-US" b="1" dirty="0">
              <a:solidFill>
                <a:srgbClr val="1D5A6A"/>
              </a:solidFill>
              <a:latin typeface="Cambria Math"/>
              <a:cs typeface="Cambria Math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02C24"/>
                </a:solidFill>
                <a:latin typeface="Cambria Math"/>
                <a:cs typeface="Cambria Math"/>
              </a:rPr>
              <a:t>To </a:t>
            </a:r>
            <a:r>
              <a:rPr lang="en-US" sz="2400" dirty="0">
                <a:solidFill>
                  <a:srgbClr val="302C24"/>
                </a:solidFill>
                <a:latin typeface="Cambria Math"/>
                <a:cs typeface="Cambria Math"/>
              </a:rPr>
              <a:t>receive monthly updates about the NMP, contact us at:  </a:t>
            </a:r>
            <a:r>
              <a:rPr lang="en-US" sz="2400" b="1" dirty="0" err="1">
                <a:solidFill>
                  <a:srgbClr val="1D5A6A"/>
                </a:solidFill>
                <a:latin typeface="Cambria Math"/>
                <a:cs typeface="Cambria Math"/>
              </a:rPr>
              <a:t>mathways@austin.utexas.edu</a:t>
            </a:r>
            <a:r>
              <a:rPr lang="en-US" sz="2400" b="1" dirty="0">
                <a:solidFill>
                  <a:srgbClr val="1D5A6A"/>
                </a:solidFill>
                <a:latin typeface="Cambria Math"/>
                <a:cs typeface="Cambria Math"/>
              </a:rPr>
              <a:t> </a:t>
            </a:r>
            <a:endParaRPr lang="en-US" sz="2400" b="1" dirty="0" smtClean="0">
              <a:solidFill>
                <a:srgbClr val="1D5A6A"/>
              </a:solidFill>
              <a:latin typeface="Cambria Math"/>
              <a:cs typeface="Cambria Math"/>
            </a:endParaRP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1D5A6A"/>
              </a:solidFill>
              <a:latin typeface="Cambria Math"/>
              <a:cs typeface="Cambria Math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27C9AE5A-42CB-804E-A6F5-B1574171ECA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31981"/>
              </p:ext>
            </p:extLst>
          </p:nvPr>
        </p:nvGraphicFramePr>
        <p:xfrm>
          <a:off x="170104" y="1221047"/>
          <a:ext cx="8835045" cy="4767152"/>
        </p:xfrm>
        <a:graphic>
          <a:graphicData uri="http://schemas.openxmlformats.org/drawingml/2006/table">
            <a:tbl>
              <a:tblPr/>
              <a:tblGrid>
                <a:gridCol w="2130189"/>
                <a:gridCol w="838107"/>
                <a:gridCol w="838107"/>
                <a:gridCol w="838107"/>
                <a:gridCol w="838107"/>
                <a:gridCol w="838107"/>
                <a:gridCol w="838107"/>
                <a:gridCol w="838107"/>
                <a:gridCol w="838107"/>
              </a:tblGrid>
              <a:tr h="583341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Institutions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Institutions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34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9086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College Algebra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below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5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Calculus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08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Courses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Courses 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Year)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90869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</a:t>
                      </a:r>
                    </a:p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thousands)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1469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1348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1273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1887</a:t>
                      </a:r>
                    </a:p>
                  </a:txBody>
                  <a:tcPr marL="7144" marR="714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817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D5A6A"/>
                </a:solidFill>
                <a:latin typeface="Century Gothic"/>
                <a:cs typeface="Century Gothic"/>
              </a:rPr>
              <a:t>Higher Ed Mathematics Enrollment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45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609600" y="381001"/>
            <a:ext cx="7905752" cy="7221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458591">
              <a:defRPr sz="3300"/>
            </a:pPr>
            <a:r>
              <a:rPr dirty="0"/>
              <a:t>Completion of Gateway Math by ACT Sub-score</a:t>
            </a:r>
            <a:br>
              <a:rPr dirty="0"/>
            </a:br>
            <a:r>
              <a:rPr sz="1300" dirty="0"/>
              <a:t>Community College Pre-requisite Model vs. Co-requisite Model</a:t>
            </a:r>
          </a:p>
        </p:txBody>
      </p:sp>
      <p:graphicFrame>
        <p:nvGraphicFramePr>
          <p:cNvPr id="379" name="Chart 379"/>
          <p:cNvGraphicFramePr/>
          <p:nvPr>
            <p:extLst>
              <p:ext uri="{D42A27DB-BD31-4B8C-83A1-F6EECF244321}">
                <p14:modId xmlns:p14="http://schemas.microsoft.com/office/powerpoint/2010/main" val="4229895404"/>
              </p:ext>
            </p:extLst>
          </p:nvPr>
        </p:nvGraphicFramePr>
        <p:xfrm>
          <a:off x="1" y="1447801"/>
          <a:ext cx="9120765" cy="448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44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xmlns="" xmlns:p15="http://schemas.microsoft.com/office/powerpoint/2012/main" Requires="p15">
      <p:transition xmlns:p14="http://schemas.microsoft.com/office/powerpoint/2010/main" spd="med" advClick="1" p14:dur="1000">
        <p15:prstTrans prst="pageCurlDouble"/>
      </p:transition>
    </mc:Choice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5" name="Chart 415"/>
          <p:cNvGraphicFramePr/>
          <p:nvPr>
            <p:extLst>
              <p:ext uri="{D42A27DB-BD31-4B8C-83A1-F6EECF244321}">
                <p14:modId xmlns:p14="http://schemas.microsoft.com/office/powerpoint/2010/main" val="4273681356"/>
              </p:ext>
            </p:extLst>
          </p:nvPr>
        </p:nvGraphicFramePr>
        <p:xfrm>
          <a:off x="914400" y="1676400"/>
          <a:ext cx="7310953" cy="387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6" name="Chart 416"/>
          <p:cNvGraphicFramePr/>
          <p:nvPr/>
        </p:nvGraphicFramePr>
        <p:xfrm>
          <a:off x="5463131" y="1323985"/>
          <a:ext cx="2774752" cy="277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7" name="Shape 417"/>
          <p:cNvSpPr/>
          <p:nvPr/>
        </p:nvSpPr>
        <p:spPr>
          <a:xfrm>
            <a:off x="304800" y="304800"/>
            <a:ext cx="8633163" cy="487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700" b="1"/>
            </a:lvl1pPr>
          </a:lstStyle>
          <a:p>
            <a:r>
              <a:rPr dirty="0"/>
              <a:t>Math Class Distribution for Developmental Students</a:t>
            </a:r>
          </a:p>
        </p:txBody>
      </p:sp>
    </p:spTree>
    <p:extLst>
      <p:ext uri="{BB962C8B-B14F-4D97-AF65-F5344CB8AC3E}">
        <p14:creationId xmlns:p14="http://schemas.microsoft.com/office/powerpoint/2010/main" val="41652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The North Star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Move from being a service discipline to being an essential partner.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Move from being a barrier to student success to being a reliable support.</a:t>
            </a:r>
          </a:p>
          <a:p>
            <a:pPr marL="514350" indent="-514350">
              <a:lnSpc>
                <a:spcPct val="11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Narrow </a:t>
            </a:r>
            <a:r>
              <a:rPr lang="en-US" sz="3400" smtClean="0">
                <a:solidFill>
                  <a:srgbClr val="302C24"/>
                </a:solidFill>
                <a:latin typeface="Cambria"/>
                <a:cs typeface="Cambria"/>
              </a:rPr>
              <a:t>the gap between </a:t>
            </a: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mathematics as we practice it and mathematics as students experience it.</a:t>
            </a:r>
            <a:endParaRPr lang="en-US" sz="3400" dirty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343400"/>
          </a:xfrm>
        </p:spPr>
        <p:txBody>
          <a:bodyPr anchor="ctr"/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i="1" dirty="0" smtClean="0">
                <a:solidFill>
                  <a:srgbClr val="302C24"/>
                </a:solidFill>
                <a:latin typeface="Cambria"/>
                <a:cs typeface="Cambria"/>
              </a:rPr>
              <a:t>“You may go to hell and I will go to Texas.”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200" i="1" dirty="0" smtClean="0">
                <a:solidFill>
                  <a:srgbClr val="302C24"/>
                </a:solidFill>
                <a:latin typeface="Cambria"/>
                <a:cs typeface="Cambria"/>
              </a:rPr>
              <a:t>						-Davy Crocket</a:t>
            </a:r>
            <a:endParaRPr lang="en-US" sz="3200" i="1" dirty="0">
              <a:solidFill>
                <a:srgbClr val="302C24"/>
              </a:solidFill>
              <a:latin typeface="Cambria"/>
              <a:cs typeface="Cambr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Thinking beyond our classrooms...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What are the barriers that prevent students from walking through the door?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sz="3400" dirty="0" smtClean="0">
              <a:solidFill>
                <a:srgbClr val="302C24"/>
              </a:solidFill>
              <a:latin typeface="Cambria"/>
              <a:cs typeface="Cambria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What are the barriers that prevent students from progressing towards their goals?</a:t>
            </a:r>
            <a:endParaRPr lang="en-US" sz="3400" dirty="0">
              <a:solidFill>
                <a:srgbClr val="302C24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190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Thinking beyond our classrooms...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Arbitrary or unnecessary prerequisite requirements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Lack of predictable course learning outcomes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Inconsistency in math requirements for similar programs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400" dirty="0" smtClean="0">
                <a:solidFill>
                  <a:srgbClr val="302C24"/>
                </a:solidFill>
                <a:latin typeface="Cambria"/>
                <a:cs typeface="Cambria"/>
              </a:rPr>
              <a:t>Lack of clear messaging on default math requirements for programs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3400" dirty="0">
              <a:solidFill>
                <a:srgbClr val="302C24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995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295400"/>
            <a:ext cx="3886200" cy="2133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Goal: Math pathways </a:t>
            </a:r>
            <a:r>
              <a:rPr lang="en-US" sz="3200" b="1" dirty="0">
                <a:solidFill>
                  <a:srgbClr val="1D5A6A"/>
                </a:solidFill>
                <a:latin typeface="Century Gothic"/>
                <a:cs typeface="Century Gothic"/>
              </a:rPr>
              <a:t>a</a:t>
            </a:r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ligned to programs of study in clear</a:t>
            </a:r>
            <a:r>
              <a:rPr lang="en-US" sz="3200" b="1" dirty="0">
                <a:solidFill>
                  <a:srgbClr val="1D5A6A"/>
                </a:solidFill>
                <a:latin typeface="Century Gothic"/>
                <a:cs typeface="Century Gothic"/>
              </a:rPr>
              <a:t>, </a:t>
            </a:r>
            <a:r>
              <a:rPr lang="en-US" sz="3200" b="1" dirty="0" smtClean="0">
                <a:solidFill>
                  <a:srgbClr val="1D5A6A"/>
                </a:solidFill>
                <a:latin typeface="Century Gothic"/>
                <a:cs typeface="Century Gothic"/>
              </a:rPr>
              <a:t>predictable structures</a:t>
            </a:r>
            <a:endParaRPr lang="en-US" sz="3000" b="1" dirty="0">
              <a:solidFill>
                <a:srgbClr val="1D5A6A"/>
              </a:solidFill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55760-801E-B94C-BD4D-729510EB659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TX Meta-Majors-and-Math-Pathways_2016_02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"/>
            <a:ext cx="4879151" cy="62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Blank Presentation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ヒラギノ角ゴ Pro W3" pitchFamily="-110" charset="-128"/>
            <a:cs typeface="ヒラギノ角ゴ Pro W3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22584</TotalTime>
  <Words>367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 Presentation</vt:lpstr>
      <vt:lpstr>White</vt:lpstr>
      <vt:lpstr>PowerPoint Presentation</vt:lpstr>
      <vt:lpstr>Higher Ed Mathematics Enrollment</vt:lpstr>
      <vt:lpstr>Completion of Gateway Math by ACT Sub-score Community College Pre-requisite Model vs. Co-requisite Model</vt:lpstr>
      <vt:lpstr>PowerPoint Presentation</vt:lpstr>
      <vt:lpstr>The North Star</vt:lpstr>
      <vt:lpstr>PowerPoint Presentation</vt:lpstr>
      <vt:lpstr>Thinking beyond our classrooms...</vt:lpstr>
      <vt:lpstr>Thinking beyond our classrooms...</vt:lpstr>
      <vt:lpstr>Goal: Math pathways aligned to programs of study in clear, predictable structures</vt:lpstr>
      <vt:lpstr>A call to action...</vt:lpstr>
      <vt:lpstr>Contact Information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A. Dana Center</dc:creator>
  <cp:lastModifiedBy>Page, Abbie</cp:lastModifiedBy>
  <cp:revision>326</cp:revision>
  <cp:lastPrinted>2013-02-27T22:46:39Z</cp:lastPrinted>
  <dcterms:created xsi:type="dcterms:W3CDTF">2013-01-09T19:03:25Z</dcterms:created>
  <dcterms:modified xsi:type="dcterms:W3CDTF">2016-04-01T22:05:47Z</dcterms:modified>
</cp:coreProperties>
</file>