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519" r:id="rId2"/>
    <p:sldId id="482" r:id="rId3"/>
    <p:sldId id="483" r:id="rId4"/>
    <p:sldId id="486" r:id="rId5"/>
    <p:sldId id="487" r:id="rId6"/>
    <p:sldId id="488" r:id="rId7"/>
    <p:sldId id="489" r:id="rId8"/>
    <p:sldId id="510" r:id="rId9"/>
    <p:sldId id="289" r:id="rId10"/>
    <p:sldId id="301" r:id="rId11"/>
    <p:sldId id="302" r:id="rId12"/>
    <p:sldId id="52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B7D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85257" autoAdjust="0"/>
  </p:normalViewPr>
  <p:slideViewPr>
    <p:cSldViewPr>
      <p:cViewPr>
        <p:scale>
          <a:sx n="92" d="100"/>
          <a:sy n="92" d="100"/>
        </p:scale>
        <p:origin x="-36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4CCC6-F73A-43CF-A15F-E56134ED3BF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C41C500A-D599-412C-BBBA-276C0CC5F336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Four levels below</a:t>
          </a:r>
          <a:endParaRPr lang="en-US" dirty="0"/>
        </a:p>
      </dgm:t>
    </dgm:pt>
    <dgm:pt modelId="{29B24091-F195-4251-B518-0A3D791F95B2}" type="parTrans" cxnId="{42F0ABD6-5FEF-4CF6-921C-E23B71D4FA86}">
      <dgm:prSet/>
      <dgm:spPr/>
      <dgm:t>
        <a:bodyPr/>
        <a:lstStyle/>
        <a:p>
          <a:endParaRPr lang="en-US"/>
        </a:p>
      </dgm:t>
    </dgm:pt>
    <dgm:pt modelId="{4079E99F-F096-43B6-903D-5D43F6EA1C28}" type="sibTrans" cxnId="{42F0ABD6-5FEF-4CF6-921C-E23B71D4FA86}">
      <dgm:prSet/>
      <dgm:spPr/>
      <dgm:t>
        <a:bodyPr/>
        <a:lstStyle/>
        <a:p>
          <a:endParaRPr lang="en-US"/>
        </a:p>
      </dgm:t>
    </dgm:pt>
    <dgm:pt modelId="{19E5AA6E-DB46-4985-AB7A-36FD77C94B8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Three levels below</a:t>
          </a:r>
          <a:endParaRPr lang="en-US" dirty="0"/>
        </a:p>
      </dgm:t>
    </dgm:pt>
    <dgm:pt modelId="{DDFC4EEE-0410-497D-89AC-69472A4669B1}" type="parTrans" cxnId="{B3698C72-961E-496E-80B3-6EA47633A9B5}">
      <dgm:prSet/>
      <dgm:spPr/>
      <dgm:t>
        <a:bodyPr/>
        <a:lstStyle/>
        <a:p>
          <a:endParaRPr lang="en-US"/>
        </a:p>
      </dgm:t>
    </dgm:pt>
    <dgm:pt modelId="{F7DD8666-70EA-4158-B4DD-E64D5A5E7B0A}" type="sibTrans" cxnId="{B3698C72-961E-496E-80B3-6EA47633A9B5}">
      <dgm:prSet/>
      <dgm:spPr/>
      <dgm:t>
        <a:bodyPr/>
        <a:lstStyle/>
        <a:p>
          <a:endParaRPr lang="en-US"/>
        </a:p>
      </dgm:t>
    </dgm:pt>
    <dgm:pt modelId="{D5548FAB-7E9A-4370-BC8F-30BFB3E79FFD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Two levels below</a:t>
          </a:r>
          <a:endParaRPr lang="en-US" dirty="0"/>
        </a:p>
      </dgm:t>
    </dgm:pt>
    <dgm:pt modelId="{241BE3D1-2DC7-4559-8F27-AED567823395}" type="parTrans" cxnId="{F0158E4F-E450-44FD-9B12-DE1E568222AF}">
      <dgm:prSet/>
      <dgm:spPr/>
      <dgm:t>
        <a:bodyPr/>
        <a:lstStyle/>
        <a:p>
          <a:endParaRPr lang="en-US"/>
        </a:p>
      </dgm:t>
    </dgm:pt>
    <dgm:pt modelId="{757DC54A-2DB8-429E-9EA5-9B2CECBC1866}" type="sibTrans" cxnId="{F0158E4F-E450-44FD-9B12-DE1E568222AF}">
      <dgm:prSet/>
      <dgm:spPr/>
      <dgm:t>
        <a:bodyPr/>
        <a:lstStyle/>
        <a:p>
          <a:endParaRPr lang="en-US"/>
        </a:p>
      </dgm:t>
    </dgm:pt>
    <dgm:pt modelId="{A071039C-1CD5-4450-A63B-B138C4548326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One level below</a:t>
          </a:r>
          <a:endParaRPr lang="en-US" dirty="0"/>
        </a:p>
      </dgm:t>
    </dgm:pt>
    <dgm:pt modelId="{49F371C8-BC3B-4FD5-9AC7-E89BCA9BF1EF}" type="parTrans" cxnId="{75296408-8F74-4078-84A1-555FA60F3850}">
      <dgm:prSet/>
      <dgm:spPr/>
      <dgm:t>
        <a:bodyPr/>
        <a:lstStyle/>
        <a:p>
          <a:endParaRPr lang="en-US"/>
        </a:p>
      </dgm:t>
    </dgm:pt>
    <dgm:pt modelId="{04D32BBE-9E6F-4FAE-A3E3-DA41332AA2D2}" type="sibTrans" cxnId="{75296408-8F74-4078-84A1-555FA60F3850}">
      <dgm:prSet/>
      <dgm:spPr/>
      <dgm:t>
        <a:bodyPr/>
        <a:lstStyle/>
        <a:p>
          <a:endParaRPr lang="en-US"/>
        </a:p>
      </dgm:t>
    </dgm:pt>
    <dgm:pt modelId="{2D5BFE15-FD64-40F9-A81C-CD2DFB1B8363}" type="pres">
      <dgm:prSet presAssocID="{B184CCC6-F73A-43CF-A15F-E56134ED3BF7}" presName="linearFlow" presStyleCnt="0">
        <dgm:presLayoutVars>
          <dgm:resizeHandles val="exact"/>
        </dgm:presLayoutVars>
      </dgm:prSet>
      <dgm:spPr/>
    </dgm:pt>
    <dgm:pt modelId="{26AC171C-0639-4EBB-B748-06B754D02FB2}" type="pres">
      <dgm:prSet presAssocID="{C41C500A-D599-412C-BBBA-276C0CC5F336}" presName="node" presStyleLbl="node1" presStyleIdx="0" presStyleCnt="4" custScaleX="62059" custScaleY="39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C38DD-A6A2-4EA8-A104-D6B9A4B8899F}" type="pres">
      <dgm:prSet presAssocID="{4079E99F-F096-43B6-903D-5D43F6EA1C28}" presName="sibTrans" presStyleLbl="sibTrans2D1" presStyleIdx="0" presStyleCnt="3"/>
      <dgm:spPr/>
      <dgm:t>
        <a:bodyPr/>
        <a:lstStyle/>
        <a:p>
          <a:endParaRPr lang="en-US"/>
        </a:p>
      </dgm:t>
    </dgm:pt>
    <dgm:pt modelId="{9810CBB9-A5E9-4F72-9D0D-86AE30823FE5}" type="pres">
      <dgm:prSet presAssocID="{4079E99F-F096-43B6-903D-5D43F6EA1C28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8B8B0BC-FF0F-47CF-853F-EEBDF90F1E5D}" type="pres">
      <dgm:prSet presAssocID="{19E5AA6E-DB46-4985-AB7A-36FD77C94B8C}" presName="node" presStyleLbl="node1" presStyleIdx="1" presStyleCnt="4" custScaleX="54394" custScaleY="324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285C2C-8BDB-47FA-BEA3-464C5BDE40FF}" type="pres">
      <dgm:prSet presAssocID="{F7DD8666-70EA-4158-B4DD-E64D5A5E7B0A}" presName="sibTrans" presStyleLbl="sibTrans2D1" presStyleIdx="1" presStyleCnt="3"/>
      <dgm:spPr/>
      <dgm:t>
        <a:bodyPr/>
        <a:lstStyle/>
        <a:p>
          <a:endParaRPr lang="en-US"/>
        </a:p>
      </dgm:t>
    </dgm:pt>
    <dgm:pt modelId="{03178D77-30D8-4A67-B1AC-7D3A9AE6A70A}" type="pres">
      <dgm:prSet presAssocID="{F7DD8666-70EA-4158-B4DD-E64D5A5E7B0A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E9F2535B-207B-4C35-ACB0-64FDF0EAE9F6}" type="pres">
      <dgm:prSet presAssocID="{D5548FAB-7E9A-4370-BC8F-30BFB3E79FFD}" presName="node" presStyleLbl="node1" presStyleIdx="2" presStyleCnt="4" custScaleX="56649" custScaleY="322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270EA-D196-4E0B-8471-324B4AF3A8DE}" type="pres">
      <dgm:prSet presAssocID="{757DC54A-2DB8-429E-9EA5-9B2CECBC1866}" presName="sibTrans" presStyleLbl="sibTrans2D1" presStyleIdx="2" presStyleCnt="3"/>
      <dgm:spPr/>
      <dgm:t>
        <a:bodyPr/>
        <a:lstStyle/>
        <a:p>
          <a:endParaRPr lang="en-US"/>
        </a:p>
      </dgm:t>
    </dgm:pt>
    <dgm:pt modelId="{3030EA4E-C39B-4C5C-A4E5-FB0EDDF035EB}" type="pres">
      <dgm:prSet presAssocID="{757DC54A-2DB8-429E-9EA5-9B2CECBC1866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C8BD4C0C-00F7-4F3F-B1F5-4B9E58CAD10D}" type="pres">
      <dgm:prSet presAssocID="{A071039C-1CD5-4450-A63B-B138C4548326}" presName="node" presStyleLbl="node1" presStyleIdx="3" presStyleCnt="4" custScaleX="56649" custScaleY="322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341B62-1F11-48C3-9DDE-8927341B8D5E}" type="presOf" srcId="{B184CCC6-F73A-43CF-A15F-E56134ED3BF7}" destId="{2D5BFE15-FD64-40F9-A81C-CD2DFB1B8363}" srcOrd="0" destOrd="0" presId="urn:microsoft.com/office/officeart/2005/8/layout/process2"/>
    <dgm:cxn modelId="{42F0ABD6-5FEF-4CF6-921C-E23B71D4FA86}" srcId="{B184CCC6-F73A-43CF-A15F-E56134ED3BF7}" destId="{C41C500A-D599-412C-BBBA-276C0CC5F336}" srcOrd="0" destOrd="0" parTransId="{29B24091-F195-4251-B518-0A3D791F95B2}" sibTransId="{4079E99F-F096-43B6-903D-5D43F6EA1C28}"/>
    <dgm:cxn modelId="{237ABC2C-6D1A-45D3-BECF-50F96880368B}" type="presOf" srcId="{F7DD8666-70EA-4158-B4DD-E64D5A5E7B0A}" destId="{68285C2C-8BDB-47FA-BEA3-464C5BDE40FF}" srcOrd="0" destOrd="0" presId="urn:microsoft.com/office/officeart/2005/8/layout/process2"/>
    <dgm:cxn modelId="{8DF875F9-2AE1-4034-9929-965500398D5D}" type="presOf" srcId="{A071039C-1CD5-4450-A63B-B138C4548326}" destId="{C8BD4C0C-00F7-4F3F-B1F5-4B9E58CAD10D}" srcOrd="0" destOrd="0" presId="urn:microsoft.com/office/officeart/2005/8/layout/process2"/>
    <dgm:cxn modelId="{3EDC173D-05A0-4439-BF2F-4B00ED8B4153}" type="presOf" srcId="{19E5AA6E-DB46-4985-AB7A-36FD77C94B8C}" destId="{88B8B0BC-FF0F-47CF-853F-EEBDF90F1E5D}" srcOrd="0" destOrd="0" presId="urn:microsoft.com/office/officeart/2005/8/layout/process2"/>
    <dgm:cxn modelId="{951EAA8C-6800-414B-B7AB-0B8D2CEE6DC7}" type="presOf" srcId="{4079E99F-F096-43B6-903D-5D43F6EA1C28}" destId="{9810CBB9-A5E9-4F72-9D0D-86AE30823FE5}" srcOrd="1" destOrd="0" presId="urn:microsoft.com/office/officeart/2005/8/layout/process2"/>
    <dgm:cxn modelId="{F0E77B91-6CE1-4849-8F4B-C0D05502D059}" type="presOf" srcId="{757DC54A-2DB8-429E-9EA5-9B2CECBC1866}" destId="{3030EA4E-C39B-4C5C-A4E5-FB0EDDF035EB}" srcOrd="1" destOrd="0" presId="urn:microsoft.com/office/officeart/2005/8/layout/process2"/>
    <dgm:cxn modelId="{67D60353-3115-4FDA-8984-4E4D5A59A674}" type="presOf" srcId="{4079E99F-F096-43B6-903D-5D43F6EA1C28}" destId="{BF6C38DD-A6A2-4EA8-A104-D6B9A4B8899F}" srcOrd="0" destOrd="0" presId="urn:microsoft.com/office/officeart/2005/8/layout/process2"/>
    <dgm:cxn modelId="{F0158E4F-E450-44FD-9B12-DE1E568222AF}" srcId="{B184CCC6-F73A-43CF-A15F-E56134ED3BF7}" destId="{D5548FAB-7E9A-4370-BC8F-30BFB3E79FFD}" srcOrd="2" destOrd="0" parTransId="{241BE3D1-2DC7-4559-8F27-AED567823395}" sibTransId="{757DC54A-2DB8-429E-9EA5-9B2CECBC1866}"/>
    <dgm:cxn modelId="{75296408-8F74-4078-84A1-555FA60F3850}" srcId="{B184CCC6-F73A-43CF-A15F-E56134ED3BF7}" destId="{A071039C-1CD5-4450-A63B-B138C4548326}" srcOrd="3" destOrd="0" parTransId="{49F371C8-BC3B-4FD5-9AC7-E89BCA9BF1EF}" sibTransId="{04D32BBE-9E6F-4FAE-A3E3-DA41332AA2D2}"/>
    <dgm:cxn modelId="{B3698C72-961E-496E-80B3-6EA47633A9B5}" srcId="{B184CCC6-F73A-43CF-A15F-E56134ED3BF7}" destId="{19E5AA6E-DB46-4985-AB7A-36FD77C94B8C}" srcOrd="1" destOrd="0" parTransId="{DDFC4EEE-0410-497D-89AC-69472A4669B1}" sibTransId="{F7DD8666-70EA-4158-B4DD-E64D5A5E7B0A}"/>
    <dgm:cxn modelId="{26E00938-B587-438E-A212-1F9FD9A545CA}" type="presOf" srcId="{C41C500A-D599-412C-BBBA-276C0CC5F336}" destId="{26AC171C-0639-4EBB-B748-06B754D02FB2}" srcOrd="0" destOrd="0" presId="urn:microsoft.com/office/officeart/2005/8/layout/process2"/>
    <dgm:cxn modelId="{5E12BB92-CFE4-4CE1-BC28-12C03582CC2C}" type="presOf" srcId="{757DC54A-2DB8-429E-9EA5-9B2CECBC1866}" destId="{BBC270EA-D196-4E0B-8471-324B4AF3A8DE}" srcOrd="0" destOrd="0" presId="urn:microsoft.com/office/officeart/2005/8/layout/process2"/>
    <dgm:cxn modelId="{1B24C0C2-763C-4147-92B1-8B582711C219}" type="presOf" srcId="{F7DD8666-70EA-4158-B4DD-E64D5A5E7B0A}" destId="{03178D77-30D8-4A67-B1AC-7D3A9AE6A70A}" srcOrd="1" destOrd="0" presId="urn:microsoft.com/office/officeart/2005/8/layout/process2"/>
    <dgm:cxn modelId="{89ADDEF4-AB32-4C70-9887-D3540701C4D6}" type="presOf" srcId="{D5548FAB-7E9A-4370-BC8F-30BFB3E79FFD}" destId="{E9F2535B-207B-4C35-ACB0-64FDF0EAE9F6}" srcOrd="0" destOrd="0" presId="urn:microsoft.com/office/officeart/2005/8/layout/process2"/>
    <dgm:cxn modelId="{7119F96D-60C3-44C5-91A6-DEF2D9C2A331}" type="presParOf" srcId="{2D5BFE15-FD64-40F9-A81C-CD2DFB1B8363}" destId="{26AC171C-0639-4EBB-B748-06B754D02FB2}" srcOrd="0" destOrd="0" presId="urn:microsoft.com/office/officeart/2005/8/layout/process2"/>
    <dgm:cxn modelId="{94700F8D-65A2-45C8-8149-767F33E0FBE5}" type="presParOf" srcId="{2D5BFE15-FD64-40F9-A81C-CD2DFB1B8363}" destId="{BF6C38DD-A6A2-4EA8-A104-D6B9A4B8899F}" srcOrd="1" destOrd="0" presId="urn:microsoft.com/office/officeart/2005/8/layout/process2"/>
    <dgm:cxn modelId="{DF26D9B9-8781-46CF-9031-6BE1B3E54C2F}" type="presParOf" srcId="{BF6C38DD-A6A2-4EA8-A104-D6B9A4B8899F}" destId="{9810CBB9-A5E9-4F72-9D0D-86AE30823FE5}" srcOrd="0" destOrd="0" presId="urn:microsoft.com/office/officeart/2005/8/layout/process2"/>
    <dgm:cxn modelId="{362D5309-961D-4A5C-8602-238F40E59B75}" type="presParOf" srcId="{2D5BFE15-FD64-40F9-A81C-CD2DFB1B8363}" destId="{88B8B0BC-FF0F-47CF-853F-EEBDF90F1E5D}" srcOrd="2" destOrd="0" presId="urn:microsoft.com/office/officeart/2005/8/layout/process2"/>
    <dgm:cxn modelId="{480126C3-D34C-4869-88E3-7F4CC7D718A5}" type="presParOf" srcId="{2D5BFE15-FD64-40F9-A81C-CD2DFB1B8363}" destId="{68285C2C-8BDB-47FA-BEA3-464C5BDE40FF}" srcOrd="3" destOrd="0" presId="urn:microsoft.com/office/officeart/2005/8/layout/process2"/>
    <dgm:cxn modelId="{500AFC4D-D33E-47AA-9922-40B6FFA72A30}" type="presParOf" srcId="{68285C2C-8BDB-47FA-BEA3-464C5BDE40FF}" destId="{03178D77-30D8-4A67-B1AC-7D3A9AE6A70A}" srcOrd="0" destOrd="0" presId="urn:microsoft.com/office/officeart/2005/8/layout/process2"/>
    <dgm:cxn modelId="{9A4B6DC6-0C63-4022-BE85-02093F75E104}" type="presParOf" srcId="{2D5BFE15-FD64-40F9-A81C-CD2DFB1B8363}" destId="{E9F2535B-207B-4C35-ACB0-64FDF0EAE9F6}" srcOrd="4" destOrd="0" presId="urn:microsoft.com/office/officeart/2005/8/layout/process2"/>
    <dgm:cxn modelId="{120B01F1-244C-418C-99B7-56D7CEE7057C}" type="presParOf" srcId="{2D5BFE15-FD64-40F9-A81C-CD2DFB1B8363}" destId="{BBC270EA-D196-4E0B-8471-324B4AF3A8DE}" srcOrd="5" destOrd="0" presId="urn:microsoft.com/office/officeart/2005/8/layout/process2"/>
    <dgm:cxn modelId="{1A6781D7-7A03-4F64-908E-8D2C5B148EC2}" type="presParOf" srcId="{BBC270EA-D196-4E0B-8471-324B4AF3A8DE}" destId="{3030EA4E-C39B-4C5C-A4E5-FB0EDDF035EB}" srcOrd="0" destOrd="0" presId="urn:microsoft.com/office/officeart/2005/8/layout/process2"/>
    <dgm:cxn modelId="{7FABE268-753E-4652-86EA-E8EB39CFE8E6}" type="presParOf" srcId="{2D5BFE15-FD64-40F9-A81C-CD2DFB1B8363}" destId="{C8BD4C0C-00F7-4F3F-B1F5-4B9E58CAD10D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A0D7EF-2B46-46EA-AC10-12B1C623BE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84A309-2C19-4194-B7CD-234DE3FAF13D}">
      <dgm:prSet/>
      <dgm:spPr/>
      <dgm:t>
        <a:bodyPr/>
        <a:lstStyle/>
        <a:p>
          <a:pPr rtl="0"/>
          <a:r>
            <a:rPr lang="en-US" smtClean="0"/>
            <a:t>For students who place two levels below a college course there are 5 “exit points”</a:t>
          </a:r>
          <a:endParaRPr lang="en-US"/>
        </a:p>
      </dgm:t>
    </dgm:pt>
    <dgm:pt modelId="{53CE4E01-237D-41E1-962C-6503123487B9}" type="parTrans" cxnId="{667D1351-A3EE-43B2-9B50-7699864DAEF0}">
      <dgm:prSet/>
      <dgm:spPr/>
      <dgm:t>
        <a:bodyPr/>
        <a:lstStyle/>
        <a:p>
          <a:endParaRPr lang="en-US"/>
        </a:p>
      </dgm:t>
    </dgm:pt>
    <dgm:pt modelId="{F945677C-318C-4215-B242-CB6D6E6AA316}" type="sibTrans" cxnId="{667D1351-A3EE-43B2-9B50-7699864DAEF0}">
      <dgm:prSet/>
      <dgm:spPr/>
      <dgm:t>
        <a:bodyPr/>
        <a:lstStyle/>
        <a:p>
          <a:endParaRPr lang="en-US"/>
        </a:p>
      </dgm:t>
    </dgm:pt>
    <dgm:pt modelId="{B1A47D27-A2A1-4CE2-B030-5FEA2BD4B1B7}">
      <dgm:prSet/>
      <dgm:spPr/>
      <dgm:t>
        <a:bodyPr/>
        <a:lstStyle/>
        <a:p>
          <a:pPr rtl="0"/>
          <a:r>
            <a:rPr lang="en-US" dirty="0" smtClean="0"/>
            <a:t>Do they pass the first course?</a:t>
          </a:r>
          <a:endParaRPr lang="en-US" dirty="0"/>
        </a:p>
      </dgm:t>
    </dgm:pt>
    <dgm:pt modelId="{52C5382D-B431-42E8-AFA5-97EF2A4B96DE}" type="parTrans" cxnId="{1E90A337-87C3-4250-BAA3-7F01E9FBB551}">
      <dgm:prSet/>
      <dgm:spPr/>
      <dgm:t>
        <a:bodyPr/>
        <a:lstStyle/>
        <a:p>
          <a:endParaRPr lang="en-US"/>
        </a:p>
      </dgm:t>
    </dgm:pt>
    <dgm:pt modelId="{2471BD45-D38C-4989-87FC-99020B3E39A0}" type="sibTrans" cxnId="{1E90A337-87C3-4250-BAA3-7F01E9FBB551}">
      <dgm:prSet/>
      <dgm:spPr/>
      <dgm:t>
        <a:bodyPr/>
        <a:lstStyle/>
        <a:p>
          <a:endParaRPr lang="en-US"/>
        </a:p>
      </dgm:t>
    </dgm:pt>
    <dgm:pt modelId="{A610F58E-A027-4C8B-BD65-16D937A0BC31}">
      <dgm:prSet/>
      <dgm:spPr/>
      <dgm:t>
        <a:bodyPr/>
        <a:lstStyle/>
        <a:p>
          <a:pPr rtl="0"/>
          <a:r>
            <a:rPr lang="en-US" dirty="0" smtClean="0"/>
            <a:t>Do they enroll in the next course?   </a:t>
          </a:r>
          <a:endParaRPr lang="en-US" dirty="0"/>
        </a:p>
      </dgm:t>
    </dgm:pt>
    <dgm:pt modelId="{E739ECA9-C1AE-4EFF-9D49-A3EB36A113B8}" type="parTrans" cxnId="{4562CFC0-CDC9-4F86-9A79-121939C6A350}">
      <dgm:prSet/>
      <dgm:spPr/>
      <dgm:t>
        <a:bodyPr/>
        <a:lstStyle/>
        <a:p>
          <a:endParaRPr lang="en-US"/>
        </a:p>
      </dgm:t>
    </dgm:pt>
    <dgm:pt modelId="{420B9B0F-1081-492C-BDE3-5D6925AC2C21}" type="sibTrans" cxnId="{4562CFC0-CDC9-4F86-9A79-121939C6A350}">
      <dgm:prSet/>
      <dgm:spPr/>
      <dgm:t>
        <a:bodyPr/>
        <a:lstStyle/>
        <a:p>
          <a:endParaRPr lang="en-US"/>
        </a:p>
      </dgm:t>
    </dgm:pt>
    <dgm:pt modelId="{3B8317ED-611C-4D2C-B090-7B9BA034A2FC}">
      <dgm:prSet/>
      <dgm:spPr/>
      <dgm:t>
        <a:bodyPr/>
        <a:lstStyle/>
        <a:p>
          <a:pPr rtl="0"/>
          <a:r>
            <a:rPr lang="en-US" dirty="0" smtClean="0"/>
            <a:t>Do they pass the second course?</a:t>
          </a:r>
          <a:endParaRPr lang="en-US" dirty="0"/>
        </a:p>
      </dgm:t>
    </dgm:pt>
    <dgm:pt modelId="{AC7FF89A-5685-4C4D-B220-099718FFFC63}" type="parTrans" cxnId="{9CAC0FF8-B4D6-4736-9341-C1C70DF08502}">
      <dgm:prSet/>
      <dgm:spPr/>
      <dgm:t>
        <a:bodyPr/>
        <a:lstStyle/>
        <a:p>
          <a:endParaRPr lang="en-US"/>
        </a:p>
      </dgm:t>
    </dgm:pt>
    <dgm:pt modelId="{71C75E3F-7F00-4934-9378-654DB7B4A77F}" type="sibTrans" cxnId="{9CAC0FF8-B4D6-4736-9341-C1C70DF08502}">
      <dgm:prSet/>
      <dgm:spPr/>
      <dgm:t>
        <a:bodyPr/>
        <a:lstStyle/>
        <a:p>
          <a:endParaRPr lang="en-US"/>
        </a:p>
      </dgm:t>
    </dgm:pt>
    <dgm:pt modelId="{77E8AA98-EA35-4E9A-A482-8B2127F430D3}">
      <dgm:prSet/>
      <dgm:spPr/>
      <dgm:t>
        <a:bodyPr/>
        <a:lstStyle/>
        <a:p>
          <a:pPr rtl="0"/>
          <a:r>
            <a:rPr lang="en-US" dirty="0" smtClean="0"/>
            <a:t>Do they enroll in the college-level course? </a:t>
          </a:r>
          <a:endParaRPr lang="en-US" dirty="0"/>
        </a:p>
      </dgm:t>
    </dgm:pt>
    <dgm:pt modelId="{E6432121-CD4A-42F1-81F7-8420B0D4C531}" type="parTrans" cxnId="{CF5CC779-AF3A-490D-86C3-5D681F080C09}">
      <dgm:prSet/>
      <dgm:spPr/>
      <dgm:t>
        <a:bodyPr/>
        <a:lstStyle/>
        <a:p>
          <a:endParaRPr lang="en-US"/>
        </a:p>
      </dgm:t>
    </dgm:pt>
    <dgm:pt modelId="{9E2C17AA-7191-46FB-89C0-ACBF33ECB05F}" type="sibTrans" cxnId="{CF5CC779-AF3A-490D-86C3-5D681F080C09}">
      <dgm:prSet/>
      <dgm:spPr/>
      <dgm:t>
        <a:bodyPr/>
        <a:lstStyle/>
        <a:p>
          <a:endParaRPr lang="en-US"/>
        </a:p>
      </dgm:t>
    </dgm:pt>
    <dgm:pt modelId="{401E91B2-3EE1-4341-8487-E1B0A97A008B}">
      <dgm:prSet/>
      <dgm:spPr/>
      <dgm:t>
        <a:bodyPr/>
        <a:lstStyle/>
        <a:p>
          <a:pPr rtl="0"/>
          <a:r>
            <a:rPr lang="en-US" dirty="0" smtClean="0"/>
            <a:t>Do they pass the college-level course?</a:t>
          </a:r>
          <a:endParaRPr lang="en-US" dirty="0"/>
        </a:p>
      </dgm:t>
    </dgm:pt>
    <dgm:pt modelId="{3B5205D5-9B50-4594-A2C4-98446FD77B6A}" type="parTrans" cxnId="{9AFFA6F7-F5EE-4FB4-9C93-8F39F55F6951}">
      <dgm:prSet/>
      <dgm:spPr/>
      <dgm:t>
        <a:bodyPr/>
        <a:lstStyle/>
        <a:p>
          <a:endParaRPr lang="en-US"/>
        </a:p>
      </dgm:t>
    </dgm:pt>
    <dgm:pt modelId="{C2267B0B-5C42-4CE0-AA1C-1136442D8F5E}" type="sibTrans" cxnId="{9AFFA6F7-F5EE-4FB4-9C93-8F39F55F6951}">
      <dgm:prSet/>
      <dgm:spPr/>
      <dgm:t>
        <a:bodyPr/>
        <a:lstStyle/>
        <a:p>
          <a:endParaRPr lang="en-US"/>
        </a:p>
      </dgm:t>
    </dgm:pt>
    <dgm:pt modelId="{B34762DC-D45C-4CB0-9D73-A7CB999118AA}" type="pres">
      <dgm:prSet presAssocID="{32A0D7EF-2B46-46EA-AC10-12B1C623BE5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6ABAD9-72FB-4822-B40F-D2086EBD05B6}" type="pres">
      <dgm:prSet presAssocID="{1184A309-2C19-4194-B7CD-234DE3FAF13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197A86-FA7A-4E6E-B5F0-757A86A19454}" type="pres">
      <dgm:prSet presAssocID="{1184A309-2C19-4194-B7CD-234DE3FAF13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AC0FF8-B4D6-4736-9341-C1C70DF08502}" srcId="{1184A309-2C19-4194-B7CD-234DE3FAF13D}" destId="{3B8317ED-611C-4D2C-B090-7B9BA034A2FC}" srcOrd="2" destOrd="0" parTransId="{AC7FF89A-5685-4C4D-B220-099718FFFC63}" sibTransId="{71C75E3F-7F00-4934-9378-654DB7B4A77F}"/>
    <dgm:cxn modelId="{9AFFA6F7-F5EE-4FB4-9C93-8F39F55F6951}" srcId="{1184A309-2C19-4194-B7CD-234DE3FAF13D}" destId="{401E91B2-3EE1-4341-8487-E1B0A97A008B}" srcOrd="4" destOrd="0" parTransId="{3B5205D5-9B50-4594-A2C4-98446FD77B6A}" sibTransId="{C2267B0B-5C42-4CE0-AA1C-1136442D8F5E}"/>
    <dgm:cxn modelId="{4562CFC0-CDC9-4F86-9A79-121939C6A350}" srcId="{1184A309-2C19-4194-B7CD-234DE3FAF13D}" destId="{A610F58E-A027-4C8B-BD65-16D937A0BC31}" srcOrd="1" destOrd="0" parTransId="{E739ECA9-C1AE-4EFF-9D49-A3EB36A113B8}" sibTransId="{420B9B0F-1081-492C-BDE3-5D6925AC2C21}"/>
    <dgm:cxn modelId="{D4635CFF-07B4-4F7F-B9E0-6146D6A7750A}" type="presOf" srcId="{1184A309-2C19-4194-B7CD-234DE3FAF13D}" destId="{B36ABAD9-72FB-4822-B40F-D2086EBD05B6}" srcOrd="0" destOrd="0" presId="urn:microsoft.com/office/officeart/2005/8/layout/vList2"/>
    <dgm:cxn modelId="{E7B3AB4B-A38A-4CCA-8859-948FACE3EBD5}" type="presOf" srcId="{401E91B2-3EE1-4341-8487-E1B0A97A008B}" destId="{C9197A86-FA7A-4E6E-B5F0-757A86A19454}" srcOrd="0" destOrd="4" presId="urn:microsoft.com/office/officeart/2005/8/layout/vList2"/>
    <dgm:cxn modelId="{1E90A337-87C3-4250-BAA3-7F01E9FBB551}" srcId="{1184A309-2C19-4194-B7CD-234DE3FAF13D}" destId="{B1A47D27-A2A1-4CE2-B030-5FEA2BD4B1B7}" srcOrd="0" destOrd="0" parTransId="{52C5382D-B431-42E8-AFA5-97EF2A4B96DE}" sibTransId="{2471BD45-D38C-4989-87FC-99020B3E39A0}"/>
    <dgm:cxn modelId="{CF5CC779-AF3A-490D-86C3-5D681F080C09}" srcId="{1184A309-2C19-4194-B7CD-234DE3FAF13D}" destId="{77E8AA98-EA35-4E9A-A482-8B2127F430D3}" srcOrd="3" destOrd="0" parTransId="{E6432121-CD4A-42F1-81F7-8420B0D4C531}" sibTransId="{9E2C17AA-7191-46FB-89C0-ACBF33ECB05F}"/>
    <dgm:cxn modelId="{667D1351-A3EE-43B2-9B50-7699864DAEF0}" srcId="{32A0D7EF-2B46-46EA-AC10-12B1C623BE53}" destId="{1184A309-2C19-4194-B7CD-234DE3FAF13D}" srcOrd="0" destOrd="0" parTransId="{53CE4E01-237D-41E1-962C-6503123487B9}" sibTransId="{F945677C-318C-4215-B242-CB6D6E6AA316}"/>
    <dgm:cxn modelId="{AB1C934C-90C5-46D9-B0FC-DDDB02C4B44F}" type="presOf" srcId="{B1A47D27-A2A1-4CE2-B030-5FEA2BD4B1B7}" destId="{C9197A86-FA7A-4E6E-B5F0-757A86A19454}" srcOrd="0" destOrd="0" presId="urn:microsoft.com/office/officeart/2005/8/layout/vList2"/>
    <dgm:cxn modelId="{925F61F2-02BF-4C0B-B3E1-3833ABBC9020}" type="presOf" srcId="{32A0D7EF-2B46-46EA-AC10-12B1C623BE53}" destId="{B34762DC-D45C-4CB0-9D73-A7CB999118AA}" srcOrd="0" destOrd="0" presId="urn:microsoft.com/office/officeart/2005/8/layout/vList2"/>
    <dgm:cxn modelId="{823C8ED8-46FB-4A44-82CF-AFB5DA6E2C7F}" type="presOf" srcId="{A610F58E-A027-4C8B-BD65-16D937A0BC31}" destId="{C9197A86-FA7A-4E6E-B5F0-757A86A19454}" srcOrd="0" destOrd="1" presId="urn:microsoft.com/office/officeart/2005/8/layout/vList2"/>
    <dgm:cxn modelId="{7651D056-C4FA-4805-A3B6-D698484CA47E}" type="presOf" srcId="{3B8317ED-611C-4D2C-B090-7B9BA034A2FC}" destId="{C9197A86-FA7A-4E6E-B5F0-757A86A19454}" srcOrd="0" destOrd="2" presId="urn:microsoft.com/office/officeart/2005/8/layout/vList2"/>
    <dgm:cxn modelId="{42197CC8-A42D-4776-9346-0FFFB08D5A9C}" type="presOf" srcId="{77E8AA98-EA35-4E9A-A482-8B2127F430D3}" destId="{C9197A86-FA7A-4E6E-B5F0-757A86A19454}" srcOrd="0" destOrd="3" presId="urn:microsoft.com/office/officeart/2005/8/layout/vList2"/>
    <dgm:cxn modelId="{A37C94FC-F520-470A-BAD6-C699CE11F194}" type="presParOf" srcId="{B34762DC-D45C-4CB0-9D73-A7CB999118AA}" destId="{B36ABAD9-72FB-4822-B40F-D2086EBD05B6}" srcOrd="0" destOrd="0" presId="urn:microsoft.com/office/officeart/2005/8/layout/vList2"/>
    <dgm:cxn modelId="{6E644892-72CB-486C-BE98-1014B372E583}" type="presParOf" srcId="{B34762DC-D45C-4CB0-9D73-A7CB999118AA}" destId="{C9197A86-FA7A-4E6E-B5F0-757A86A1945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C171C-0639-4EBB-B748-06B754D02FB2}">
      <dsp:nvSpPr>
        <dsp:cNvPr id="0" name=""/>
        <dsp:cNvSpPr/>
      </dsp:nvSpPr>
      <dsp:spPr>
        <a:xfrm>
          <a:off x="159415" y="1528"/>
          <a:ext cx="1887794" cy="613148"/>
        </a:xfrm>
        <a:prstGeom prst="roundRect">
          <a:avLst>
            <a:gd name="adj" fmla="val 10000"/>
          </a:avLst>
        </a:prstGeom>
        <a:solidFill>
          <a:schemeClr val="tx1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Four levels below</a:t>
          </a:r>
          <a:endParaRPr lang="en-US" sz="1500" kern="1200" dirty="0"/>
        </a:p>
      </dsp:txBody>
      <dsp:txXfrm>
        <a:off x="177373" y="19486"/>
        <a:ext cx="1851878" cy="577232"/>
      </dsp:txXfrm>
    </dsp:sp>
    <dsp:sp modelId="{BF6C38DD-A6A2-4EA8-A104-D6B9A4B8899F}">
      <dsp:nvSpPr>
        <dsp:cNvPr id="0" name=""/>
        <dsp:cNvSpPr/>
      </dsp:nvSpPr>
      <dsp:spPr>
        <a:xfrm rot="5400000">
          <a:off x="808604" y="653972"/>
          <a:ext cx="589415" cy="707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-5400000">
        <a:off x="891123" y="712913"/>
        <a:ext cx="424378" cy="412591"/>
      </dsp:txXfrm>
    </dsp:sp>
    <dsp:sp modelId="{88B8B0BC-FF0F-47CF-853F-EEBDF90F1E5D}">
      <dsp:nvSpPr>
        <dsp:cNvPr id="0" name=""/>
        <dsp:cNvSpPr/>
      </dsp:nvSpPr>
      <dsp:spPr>
        <a:xfrm>
          <a:off x="275997" y="1400564"/>
          <a:ext cx="1654630" cy="509584"/>
        </a:xfrm>
        <a:prstGeom prst="roundRect">
          <a:avLst>
            <a:gd name="adj" fmla="val 10000"/>
          </a:avLst>
        </a:prstGeom>
        <a:solidFill>
          <a:schemeClr val="tx1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Three levels below</a:t>
          </a:r>
          <a:endParaRPr lang="en-US" sz="1500" kern="1200" dirty="0"/>
        </a:p>
      </dsp:txBody>
      <dsp:txXfrm>
        <a:off x="290922" y="1415489"/>
        <a:ext cx="1624780" cy="479734"/>
      </dsp:txXfrm>
    </dsp:sp>
    <dsp:sp modelId="{68285C2C-8BDB-47FA-BEA3-464C5BDE40FF}">
      <dsp:nvSpPr>
        <dsp:cNvPr id="0" name=""/>
        <dsp:cNvSpPr/>
      </dsp:nvSpPr>
      <dsp:spPr>
        <a:xfrm rot="5400000">
          <a:off x="808604" y="1949443"/>
          <a:ext cx="589415" cy="707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-5400000">
        <a:off x="891123" y="2008384"/>
        <a:ext cx="424378" cy="412591"/>
      </dsp:txXfrm>
    </dsp:sp>
    <dsp:sp modelId="{E9F2535B-207B-4C35-ACB0-64FDF0EAE9F6}">
      <dsp:nvSpPr>
        <dsp:cNvPr id="0" name=""/>
        <dsp:cNvSpPr/>
      </dsp:nvSpPr>
      <dsp:spPr>
        <a:xfrm>
          <a:off x="241699" y="2696036"/>
          <a:ext cx="1723225" cy="506174"/>
        </a:xfrm>
        <a:prstGeom prst="roundRect">
          <a:avLst>
            <a:gd name="adj" fmla="val 10000"/>
          </a:avLst>
        </a:prstGeom>
        <a:solidFill>
          <a:schemeClr val="tx1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Two levels below</a:t>
          </a:r>
          <a:endParaRPr lang="en-US" sz="1500" kern="1200" dirty="0"/>
        </a:p>
      </dsp:txBody>
      <dsp:txXfrm>
        <a:off x="256524" y="2710861"/>
        <a:ext cx="1693575" cy="476524"/>
      </dsp:txXfrm>
    </dsp:sp>
    <dsp:sp modelId="{BBC270EA-D196-4E0B-8471-324B4AF3A8DE}">
      <dsp:nvSpPr>
        <dsp:cNvPr id="0" name=""/>
        <dsp:cNvSpPr/>
      </dsp:nvSpPr>
      <dsp:spPr>
        <a:xfrm rot="5400000">
          <a:off x="808604" y="3241504"/>
          <a:ext cx="589415" cy="707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-5400000">
        <a:off x="891123" y="3300445"/>
        <a:ext cx="424378" cy="412591"/>
      </dsp:txXfrm>
    </dsp:sp>
    <dsp:sp modelId="{C8BD4C0C-00F7-4F3F-B1F5-4B9E58CAD10D}">
      <dsp:nvSpPr>
        <dsp:cNvPr id="0" name=""/>
        <dsp:cNvSpPr/>
      </dsp:nvSpPr>
      <dsp:spPr>
        <a:xfrm>
          <a:off x="241699" y="3988097"/>
          <a:ext cx="1723225" cy="506174"/>
        </a:xfrm>
        <a:prstGeom prst="roundRect">
          <a:avLst>
            <a:gd name="adj" fmla="val 10000"/>
          </a:avLst>
        </a:prstGeom>
        <a:solidFill>
          <a:schemeClr val="tx1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One level below</a:t>
          </a:r>
          <a:endParaRPr lang="en-US" sz="1500" kern="1200" dirty="0"/>
        </a:p>
      </dsp:txBody>
      <dsp:txXfrm>
        <a:off x="256524" y="4002922"/>
        <a:ext cx="1693575" cy="4765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ABAD9-72FB-4822-B40F-D2086EBD05B6}">
      <dsp:nvSpPr>
        <dsp:cNvPr id="0" name=""/>
        <dsp:cNvSpPr/>
      </dsp:nvSpPr>
      <dsp:spPr>
        <a:xfrm>
          <a:off x="0" y="38354"/>
          <a:ext cx="8229600" cy="13922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smtClean="0"/>
            <a:t>For students who place two levels below a college course there are 5 “exit points”</a:t>
          </a:r>
          <a:endParaRPr lang="en-US" sz="3500" kern="1200"/>
        </a:p>
      </dsp:txBody>
      <dsp:txXfrm>
        <a:off x="67966" y="106320"/>
        <a:ext cx="8093668" cy="1256367"/>
      </dsp:txXfrm>
    </dsp:sp>
    <dsp:sp modelId="{C9197A86-FA7A-4E6E-B5F0-757A86A19454}">
      <dsp:nvSpPr>
        <dsp:cNvPr id="0" name=""/>
        <dsp:cNvSpPr/>
      </dsp:nvSpPr>
      <dsp:spPr>
        <a:xfrm>
          <a:off x="0" y="1430654"/>
          <a:ext cx="8229600" cy="231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Do they pass the first course?</a:t>
          </a:r>
          <a:endParaRPr lang="en-U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Do they enroll in the next course?   </a:t>
          </a:r>
          <a:endParaRPr lang="en-U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Do they pass the second course?</a:t>
          </a:r>
          <a:endParaRPr lang="en-U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Do they enroll in the college-level course? </a:t>
          </a:r>
          <a:endParaRPr lang="en-U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Do they pass the college-level course?</a:t>
          </a:r>
          <a:endParaRPr lang="en-US" sz="2700" kern="1200" dirty="0"/>
        </a:p>
      </dsp:txBody>
      <dsp:txXfrm>
        <a:off x="0" y="1430654"/>
        <a:ext cx="8229600" cy="231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9AE9A-D36C-4407-8913-36683123BCB6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39293-1D2E-4189-B849-A3D3716C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2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736F2-B03D-481B-995F-9282F57F8CC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00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39293-1D2E-4189-B849-A3D3716C1C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8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418DB91-E958-4006-82C6-F835DD2983EF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004F8B-3889-4241-95A9-A09C616B2E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Remedial Math Preparation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Co-Requisite Model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68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Metropolitan State University Denver Outcomes</a:t>
            </a:r>
            <a:endParaRPr lang="en-US" dirty="0">
              <a:solidFill>
                <a:srgbClr val="800000"/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4964663"/>
              </p:ext>
            </p:extLst>
          </p:nvPr>
        </p:nvGraphicFramePr>
        <p:xfrm>
          <a:off x="381000" y="2057400"/>
          <a:ext cx="8305800" cy="3924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895350">
                <a:tc gridSpan="3">
                  <a:txBody>
                    <a:bodyPr/>
                    <a:lstStyle/>
                    <a:p>
                      <a:r>
                        <a:rPr lang="en-US" sz="3200" dirty="0" smtClean="0"/>
                        <a:t>Math Corequisite 2014 (Accuplacer</a:t>
                      </a:r>
                      <a:r>
                        <a:rPr lang="en-US" sz="3200" baseline="0" dirty="0" smtClean="0"/>
                        <a:t> scores as low as  45)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535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Enrolled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Gateway</a:t>
                      </a:r>
                      <a:r>
                        <a:rPr lang="en-US" sz="3200" baseline="0" dirty="0" smtClean="0"/>
                        <a:t> in 1 semester</a:t>
                      </a:r>
                      <a:endParaRPr lang="en-US" sz="3200" dirty="0"/>
                    </a:p>
                  </a:txBody>
                  <a:tcPr/>
                </a:tc>
              </a:tr>
              <a:tr h="89535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Corequisite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1037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773 (74%)</a:t>
                      </a:r>
                      <a:endParaRPr lang="en-US" sz="3200" dirty="0"/>
                    </a:p>
                  </a:txBody>
                  <a:tcPr/>
                </a:tc>
              </a:tr>
              <a:tr h="89535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College only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1872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1428 (76%)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79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344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West Virginia Outcomes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94041"/>
              </p:ext>
            </p:extLst>
          </p:nvPr>
        </p:nvGraphicFramePr>
        <p:xfrm>
          <a:off x="304800" y="1143000"/>
          <a:ext cx="8458200" cy="5486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743200"/>
                <a:gridCol w="2819400"/>
              </a:tblGrid>
              <a:tr h="1597981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Old Model, Fall 2011- Gateway Math Success after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years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Co-requisite,</a:t>
                      </a:r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Fall 2014- Gateway Math Success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1 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sem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480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BridgeValley CTC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70%</a:t>
                      </a:r>
                    </a:p>
                  </a:txBody>
                  <a:tcPr marL="9525" marR="9525" marT="9525" marB="0" anchor="b"/>
                </a:tc>
              </a:tr>
              <a:tr h="6480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Mountwest CTC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74%</a:t>
                      </a:r>
                    </a:p>
                  </a:txBody>
                  <a:tcPr marL="9525" marR="9525" marT="9525" marB="0" anchor="b"/>
                </a:tc>
              </a:tr>
              <a:tr h="6480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New River CTC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67%</a:t>
                      </a:r>
                    </a:p>
                  </a:txBody>
                  <a:tcPr marL="9525" marR="9525" marT="9525" marB="0" anchor="b"/>
                </a:tc>
              </a:tr>
              <a:tr h="648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Pierpont</a:t>
                      </a:r>
                      <a:r>
                        <a:rPr lang="en-US" sz="2400" baseline="0" dirty="0" smtClean="0"/>
                        <a:t> CTC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70%</a:t>
                      </a:r>
                    </a:p>
                  </a:txBody>
                  <a:tcPr marL="9525" marR="9525" marT="9525" marB="0" anchor="b"/>
                </a:tc>
              </a:tr>
              <a:tr h="6480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Southern WV CTC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</a:tr>
              <a:tr h="6480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WVU at Parkersburg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69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students should this serve?</a:t>
            </a:r>
          </a:p>
          <a:p>
            <a:pPr lvl="0"/>
            <a:r>
              <a:rPr lang="en-US" dirty="0"/>
              <a:t>How should partner disciplines be included in designing the path</a:t>
            </a:r>
          </a:p>
          <a:p>
            <a:pPr lvl="0"/>
            <a:r>
              <a:rPr lang="en-US" dirty="0"/>
              <a:t>What is the best process for defining the content of the path</a:t>
            </a:r>
          </a:p>
          <a:p>
            <a:pPr lvl="0"/>
            <a:r>
              <a:rPr lang="en-US" dirty="0"/>
              <a:t>What is co-requisite developmental math preparation all about?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105400"/>
            <a:ext cx="2451578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16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the person next to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Share which of the following best describes your college’s current focus on co-requisite remedial instruction </a:t>
            </a:r>
          </a:p>
          <a:p>
            <a:pPr lvl="1"/>
            <a:r>
              <a:rPr lang="en-US" dirty="0" smtClean="0"/>
              <a:t>I don’t know, this is the first I’ve heard of it</a:t>
            </a:r>
          </a:p>
          <a:p>
            <a:pPr lvl="1"/>
            <a:r>
              <a:rPr lang="en-US" dirty="0" smtClean="0"/>
              <a:t>None</a:t>
            </a:r>
            <a:endParaRPr lang="en-US" dirty="0"/>
          </a:p>
          <a:p>
            <a:pPr lvl="1"/>
            <a:r>
              <a:rPr lang="en-US" dirty="0" smtClean="0"/>
              <a:t>Some</a:t>
            </a:r>
            <a:endParaRPr lang="en-US" dirty="0"/>
          </a:p>
          <a:p>
            <a:pPr lvl="1"/>
            <a:r>
              <a:rPr lang="en-US" dirty="0" smtClean="0"/>
              <a:t>A great deal</a:t>
            </a:r>
          </a:p>
          <a:p>
            <a:endParaRPr lang="en-US" dirty="0"/>
          </a:p>
        </p:txBody>
      </p:sp>
      <p:pic>
        <p:nvPicPr>
          <p:cNvPr id="4" name="Picture 3" descr="G:\conference company\website\chat_bubbl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962400"/>
            <a:ext cx="4364183" cy="213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83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467600" cy="2895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“The more levels of developmental courses a student needs to go through, the less likely that student is to ever complete college English or math.”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Thomas Bailey (2009) CCRC Brief.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C:\Users\Pam\Desktop\Pictures\focu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267200"/>
            <a:ext cx="2115312" cy="210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89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Traditional Colorado course pipeline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808155"/>
              </p:ext>
            </p:extLst>
          </p:nvPr>
        </p:nvGraphicFramePr>
        <p:xfrm>
          <a:off x="3276600" y="1752600"/>
          <a:ext cx="2206625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359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course completion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28642"/>
              </p:ext>
            </p:extLst>
          </p:nvPr>
        </p:nvGraphicFramePr>
        <p:xfrm>
          <a:off x="304800" y="2819400"/>
          <a:ext cx="8504238" cy="2094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4188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Course and levels below</a:t>
                      </a:r>
                      <a:r>
                        <a:rPr lang="en-US" baseline="0" dirty="0" smtClean="0"/>
                        <a:t> college</a:t>
                      </a:r>
                      <a:endParaRPr lang="en-US" dirty="0"/>
                    </a:p>
                  </a:txBody>
                  <a:tcPr marL="104134" marR="1041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Spring 2010 Completion</a:t>
                      </a:r>
                      <a:endParaRPr lang="en-US" dirty="0"/>
                    </a:p>
                  </a:txBody>
                  <a:tcPr marL="104134" marR="104134"/>
                </a:tc>
              </a:tr>
              <a:tr h="41883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MAT</a:t>
                      </a:r>
                      <a:r>
                        <a:rPr lang="en-US" b="1" baseline="0" dirty="0" smtClean="0"/>
                        <a:t> four levels below</a:t>
                      </a:r>
                      <a:endParaRPr lang="en-US" b="1" dirty="0"/>
                    </a:p>
                  </a:txBody>
                  <a:tcPr marL="104134" marR="1041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58.7%</a:t>
                      </a:r>
                      <a:endParaRPr lang="en-US" b="1" dirty="0"/>
                    </a:p>
                  </a:txBody>
                  <a:tcPr marL="104134" marR="104134"/>
                </a:tc>
              </a:tr>
              <a:tr h="41883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MAT three</a:t>
                      </a:r>
                      <a:r>
                        <a:rPr lang="en-US" b="1" baseline="0" dirty="0" smtClean="0"/>
                        <a:t> levels below</a:t>
                      </a:r>
                      <a:endParaRPr lang="en-US" b="1" dirty="0"/>
                    </a:p>
                  </a:txBody>
                  <a:tcPr marL="104134" marR="1041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62.3%</a:t>
                      </a:r>
                      <a:endParaRPr lang="en-US" b="1" dirty="0"/>
                    </a:p>
                  </a:txBody>
                  <a:tcPr marL="104134" marR="104134"/>
                </a:tc>
              </a:tr>
              <a:tr h="41883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MAT two</a:t>
                      </a:r>
                      <a:r>
                        <a:rPr lang="en-US" b="1" baseline="0" dirty="0" smtClean="0"/>
                        <a:t> levels below</a:t>
                      </a:r>
                      <a:endParaRPr lang="en-US" b="1" dirty="0"/>
                    </a:p>
                  </a:txBody>
                  <a:tcPr marL="104134" marR="1041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56.7%</a:t>
                      </a:r>
                      <a:endParaRPr lang="en-US" b="1" dirty="0"/>
                    </a:p>
                  </a:txBody>
                  <a:tcPr marL="104134" marR="104134"/>
                </a:tc>
              </a:tr>
              <a:tr h="41883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MAT one</a:t>
                      </a:r>
                      <a:r>
                        <a:rPr lang="en-US" b="1" baseline="0" dirty="0" smtClean="0"/>
                        <a:t> level below</a:t>
                      </a:r>
                      <a:endParaRPr lang="en-US" b="1" dirty="0"/>
                    </a:p>
                  </a:txBody>
                  <a:tcPr marL="104134" marR="1041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53.7%</a:t>
                      </a:r>
                      <a:endParaRPr lang="en-US" b="1" dirty="0"/>
                    </a:p>
                  </a:txBody>
                  <a:tcPr marL="104134" marR="1041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high attrition rates are a structural problem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579734"/>
              </p:ext>
            </p:extLst>
          </p:nvPr>
        </p:nvGraphicFramePr>
        <p:xfrm>
          <a:off x="457200" y="1775191"/>
          <a:ext cx="8229600" cy="3787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867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Students placing three levels down have 7 exit points!</a:t>
            </a:r>
          </a:p>
        </p:txBody>
      </p:sp>
    </p:spTree>
    <p:extLst>
      <p:ext uri="{BB962C8B-B14F-4D97-AF65-F5344CB8AC3E}">
        <p14:creationId xmlns:p14="http://schemas.microsoft.com/office/powerpoint/2010/main" val="190434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high attrition rates are a structural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CCCS pipeline example for students beginning two levels below college math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Place in remedial math (6933)		 100%</a:t>
            </a:r>
          </a:p>
          <a:p>
            <a:pPr marL="0" indent="0">
              <a:buNone/>
            </a:pPr>
            <a:r>
              <a:rPr lang="en-US" dirty="0" smtClean="0"/>
              <a:t>2. Do they complete MAT 090 (3053)	 44%</a:t>
            </a:r>
          </a:p>
          <a:p>
            <a:pPr marL="0" indent="0">
              <a:buNone/>
            </a:pPr>
            <a:r>
              <a:rPr lang="en-US" dirty="0" smtClean="0"/>
              <a:t>3. Do they enroll in college math (1746)	 25%</a:t>
            </a:r>
          </a:p>
          <a:p>
            <a:pPr marL="0" indent="0">
              <a:buNone/>
            </a:pPr>
            <a:r>
              <a:rPr lang="en-US" dirty="0" smtClean="0"/>
              <a:t>4. Do they complete college math (1239)	 18%</a:t>
            </a:r>
          </a:p>
          <a:p>
            <a:pPr marL="0" indent="0">
              <a:buNone/>
            </a:pPr>
            <a:r>
              <a:rPr lang="en-US" dirty="0" smtClean="0"/>
              <a:t>5. Do they graduate (558)			   8%</a:t>
            </a:r>
          </a:p>
          <a:p>
            <a:endParaRPr lang="en-US" dirty="0" smtClean="0"/>
          </a:p>
          <a:p>
            <a:pPr lvl="1">
              <a:lnSpc>
                <a:spcPct val="90000"/>
              </a:lnSpc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1900" dirty="0" err="1" smtClean="0">
                <a:solidFill>
                  <a:schemeClr val="tx1"/>
                </a:solidFill>
              </a:rPr>
              <a:t>Nawrocki</a:t>
            </a:r>
            <a:r>
              <a:rPr lang="en-US" sz="1900" dirty="0" smtClean="0">
                <a:solidFill>
                  <a:schemeClr val="tx1"/>
                </a:solidFill>
              </a:rPr>
              <a:t>, Baker, &amp; Corash (2009). Success of remedial math students in the Colorado community college system: A longitudinal study.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6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11430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Move students as quickly and effectively through their first college level course.</a:t>
            </a:r>
          </a:p>
        </p:txBody>
      </p:sp>
      <p:pic>
        <p:nvPicPr>
          <p:cNvPr id="1026" name="Picture 2" descr="C:\Users\Pam\Desktop\Pictures\target with arrow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07" y="3010771"/>
            <a:ext cx="3841786" cy="384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21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Community College Comparison</a:t>
            </a:r>
            <a:endParaRPr lang="en-US" dirty="0">
              <a:solidFill>
                <a:srgbClr val="8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50220"/>
              </p:ext>
            </p:extLst>
          </p:nvPr>
        </p:nvGraphicFramePr>
        <p:xfrm>
          <a:off x="457200" y="1600200"/>
          <a:ext cx="8077200" cy="1337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413185">
                <a:tc>
                  <a:txBody>
                    <a:bodyPr/>
                    <a:lstStyle/>
                    <a:p>
                      <a:r>
                        <a:rPr lang="en-US" dirty="0" smtClean="0"/>
                        <a:t>Course AY13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enrolled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…successfully completed college math </a:t>
                      </a:r>
                      <a:r>
                        <a:rPr lang="en-US" baseline="0" dirty="0" smtClean="0"/>
                        <a:t> (1 year)</a:t>
                      </a:r>
                      <a:endParaRPr lang="en-US" dirty="0" smtClean="0"/>
                    </a:p>
                  </a:txBody>
                  <a:tcPr/>
                </a:tc>
              </a:tr>
              <a:tr h="696922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+mn-lt"/>
                        </a:rPr>
                        <a:t>One level below</a:t>
                      </a:r>
                      <a:endParaRPr lang="en-US" sz="2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9,612</a:t>
                      </a:r>
                      <a:endParaRPr lang="en-US" sz="2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2,921(30%)</a:t>
                      </a:r>
                      <a:endParaRPr lang="en-US" sz="2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541462"/>
              </p:ext>
            </p:extLst>
          </p:nvPr>
        </p:nvGraphicFramePr>
        <p:xfrm>
          <a:off x="457200" y="3352800"/>
          <a:ext cx="8229603" cy="3047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1"/>
                <a:gridCol w="2743201"/>
                <a:gridCol w="2743201"/>
              </a:tblGrid>
              <a:tr h="700802">
                <a:tc>
                  <a:txBody>
                    <a:bodyPr/>
                    <a:lstStyle/>
                    <a:p>
                      <a:r>
                        <a:rPr lang="en-US" dirty="0" smtClean="0"/>
                        <a:t>Course AY15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</a:t>
                      </a:r>
                      <a:r>
                        <a:rPr lang="en-US" baseline="0" dirty="0" smtClean="0"/>
                        <a:t> enrolled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 successfully</a:t>
                      </a:r>
                      <a:r>
                        <a:rPr lang="en-US" baseline="0" dirty="0" smtClean="0"/>
                        <a:t> completed college math</a:t>
                      </a:r>
                      <a:endParaRPr lang="en-US" dirty="0"/>
                    </a:p>
                  </a:txBody>
                  <a:tcPr/>
                </a:tc>
              </a:tr>
              <a:tr h="70080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Co-requisite to CTE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129</a:t>
                      </a:r>
                      <a:endParaRPr lang="en-US" sz="3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101 (78%)</a:t>
                      </a:r>
                      <a:endParaRPr lang="en-US" sz="3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4445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Co-requisite to QR</a:t>
                      </a:r>
                      <a:r>
                        <a:rPr lang="en-US" sz="2400" baseline="0" dirty="0" smtClean="0">
                          <a:latin typeface="+mn-lt"/>
                        </a:rPr>
                        <a:t> or Stats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  <a:endParaRPr lang="en-US" sz="3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 (90%)</a:t>
                      </a:r>
                      <a:endParaRPr lang="en-US" sz="3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4445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Co-requisite to Algebra</a:t>
                      </a:r>
                      <a:endParaRPr lang="en-US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</a:t>
                      </a:r>
                      <a:endParaRPr lang="en-US" sz="3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600" b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78 (82%)</a:t>
                      </a:r>
                      <a:endParaRPr lang="en-US" sz="36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28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3556</TotalTime>
  <Words>443</Words>
  <Application>Microsoft Office PowerPoint</Application>
  <PresentationFormat>On-screen Show (4:3)</PresentationFormat>
  <Paragraphs>107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Remedial Math Preparation </vt:lpstr>
      <vt:lpstr>With the person next to you</vt:lpstr>
      <vt:lpstr>The problem</vt:lpstr>
      <vt:lpstr>Traditional Colorado course pipeline</vt:lpstr>
      <vt:lpstr>Traditional course completion</vt:lpstr>
      <vt:lpstr>Why high attrition rates are a structural problem</vt:lpstr>
      <vt:lpstr>Why high attrition rates are a structural problem</vt:lpstr>
      <vt:lpstr>The Goal</vt:lpstr>
      <vt:lpstr>Community College Comparison</vt:lpstr>
      <vt:lpstr>Metropolitan State University Denver Outcomes</vt:lpstr>
      <vt:lpstr>West Virginia Outcomes</vt:lpstr>
      <vt:lpstr>Group input</vt:lpstr>
    </vt:vector>
  </TitlesOfParts>
  <Company>Colorado Community College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Colorado</dc:title>
  <dc:creator>csacks</dc:creator>
  <cp:lastModifiedBy>Page, Abbie</cp:lastModifiedBy>
  <cp:revision>73</cp:revision>
  <dcterms:created xsi:type="dcterms:W3CDTF">2015-04-23T15:02:36Z</dcterms:created>
  <dcterms:modified xsi:type="dcterms:W3CDTF">2016-04-01T22:02:12Z</dcterms:modified>
</cp:coreProperties>
</file>